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57" r:id="rId5"/>
    <p:sldId id="324" r:id="rId6"/>
    <p:sldId id="334" r:id="rId7"/>
    <p:sldId id="336" r:id="rId8"/>
    <p:sldId id="275" r:id="rId9"/>
    <p:sldId id="341" r:id="rId10"/>
    <p:sldId id="325" r:id="rId11"/>
    <p:sldId id="333" r:id="rId12"/>
    <p:sldId id="276" r:id="rId13"/>
    <p:sldId id="335" r:id="rId14"/>
    <p:sldId id="339" r:id="rId15"/>
    <p:sldId id="340" r:id="rId16"/>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94">
          <p15:clr>
            <a:srgbClr val="A4A3A4"/>
          </p15:clr>
        </p15:guide>
        <p15:guide id="2" pos="28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24B"/>
    <a:srgbClr val="EB7300"/>
    <a:srgbClr val="E6720C"/>
    <a:srgbClr val="57662F"/>
    <a:srgbClr val="514A61"/>
    <a:srgbClr val="236687"/>
    <a:srgbClr val="979797"/>
    <a:srgbClr val="F8B2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95"/>
    <p:restoredTop sz="93076" autoAdjust="0"/>
  </p:normalViewPr>
  <p:slideViewPr>
    <p:cSldViewPr snapToGrid="0" snapToObjects="1">
      <p:cViewPr varScale="1">
        <p:scale>
          <a:sx n="122" d="100"/>
          <a:sy n="122" d="100"/>
        </p:scale>
        <p:origin x="1216" y="184"/>
      </p:cViewPr>
      <p:guideLst>
        <p:guide orient="horz" pos="4094"/>
        <p:guide pos="2813"/>
      </p:guideLst>
    </p:cSldViewPr>
  </p:slideViewPr>
  <p:outlineViewPr>
    <p:cViewPr>
      <p:scale>
        <a:sx n="33" d="100"/>
        <a:sy n="33" d="100"/>
      </p:scale>
      <p:origin x="0" y="-10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1CCAC8-2EA4-DA4E-B351-F9A439D3D850}" type="datetimeFigureOut">
              <a:rPr lang="sv-SE" smtClean="0"/>
              <a:t>2018-06-11</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67A73C-C112-2D4C-8A6B-0ADB0A645A5A}" type="slidenum">
              <a:rPr lang="sv-SE" smtClean="0"/>
              <a:t>‹#›</a:t>
            </a:fld>
            <a:endParaRPr lang="sv-SE"/>
          </a:p>
        </p:txBody>
      </p:sp>
    </p:spTree>
    <p:extLst>
      <p:ext uri="{BB962C8B-B14F-4D97-AF65-F5344CB8AC3E}">
        <p14:creationId xmlns:p14="http://schemas.microsoft.com/office/powerpoint/2010/main" val="808621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462F3B-7F75-F449-AC72-E2002CE42C30}" type="datetimeFigureOut">
              <a:rPr lang="sv-SE" smtClean="0"/>
              <a:t>2018-06-11</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CE10A7-E01A-864A-9A18-9CFDE22CCDB4}" type="slidenum">
              <a:rPr lang="sv-SE" smtClean="0"/>
              <a:t>‹#›</a:t>
            </a:fld>
            <a:endParaRPr lang="sv-SE"/>
          </a:p>
        </p:txBody>
      </p:sp>
    </p:spTree>
    <p:extLst>
      <p:ext uri="{BB962C8B-B14F-4D97-AF65-F5344CB8AC3E}">
        <p14:creationId xmlns:p14="http://schemas.microsoft.com/office/powerpoint/2010/main" val="3361139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3CE10A7-E01A-864A-9A18-9CFDE22CCDB4}" type="slidenum">
              <a:rPr lang="sv-SE" smtClean="0"/>
              <a:t>1</a:t>
            </a:fld>
            <a:endParaRPr lang="sv-SE"/>
          </a:p>
        </p:txBody>
      </p:sp>
    </p:spTree>
    <p:extLst>
      <p:ext uri="{BB962C8B-B14F-4D97-AF65-F5344CB8AC3E}">
        <p14:creationId xmlns:p14="http://schemas.microsoft.com/office/powerpoint/2010/main" val="85799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3CE10A7-E01A-864A-9A18-9CFDE22CCDB4}" type="slidenum">
              <a:rPr lang="sv-SE" smtClean="0"/>
              <a:t>8</a:t>
            </a:fld>
            <a:endParaRPr lang="sv-SE"/>
          </a:p>
        </p:txBody>
      </p:sp>
    </p:spTree>
    <p:extLst>
      <p:ext uri="{BB962C8B-B14F-4D97-AF65-F5344CB8AC3E}">
        <p14:creationId xmlns:p14="http://schemas.microsoft.com/office/powerpoint/2010/main" val="103137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3CE10A7-E01A-864A-9A18-9CFDE22CCDB4}" type="slidenum">
              <a:rPr lang="sv-SE" smtClean="0"/>
              <a:t>10</a:t>
            </a:fld>
            <a:endParaRPr lang="sv-SE"/>
          </a:p>
        </p:txBody>
      </p:sp>
    </p:spTree>
    <p:extLst>
      <p:ext uri="{BB962C8B-B14F-4D97-AF65-F5344CB8AC3E}">
        <p14:creationId xmlns:p14="http://schemas.microsoft.com/office/powerpoint/2010/main" val="1745847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1">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266700" y="241300"/>
            <a:ext cx="8636000" cy="5702300"/>
          </a:xfrm>
          <a:solidFill>
            <a:srgbClr val="F8B247"/>
          </a:solidFill>
          <a:ln>
            <a:noFill/>
          </a:ln>
          <a:effectLst/>
        </p:spPr>
        <p:txBody>
          <a:bodyPr/>
          <a:lstStyle/>
          <a:p>
            <a:endParaRPr lang="sv-SE"/>
          </a:p>
        </p:txBody>
      </p:sp>
      <p:sp>
        <p:nvSpPr>
          <p:cNvPr id="4" name="Platshållare för datum 3"/>
          <p:cNvSpPr>
            <a:spLocks noGrp="1"/>
          </p:cNvSpPr>
          <p:nvPr>
            <p:ph type="dt" sz="half" idx="10"/>
          </p:nvPr>
        </p:nvSpPr>
        <p:spPr>
          <a:xfrm>
            <a:off x="4390333" y="6290846"/>
            <a:ext cx="1963534" cy="365125"/>
          </a:xfrm>
          <a:prstGeom prst="rect">
            <a:avLst/>
          </a:prstGeom>
        </p:spPr>
        <p:txBody>
          <a:bodyPr/>
          <a:lstStyle/>
          <a:p>
            <a:fld id="{CCBA913F-E385-8346-B409-CBAEA6F7082C}" type="datetime3">
              <a:rPr lang="sv-SE" smtClean="0"/>
              <a:t>18-06-11</a:t>
            </a:fld>
            <a:endParaRPr lang="sv-SE" dirty="0"/>
          </a:p>
        </p:txBody>
      </p:sp>
      <p:sp>
        <p:nvSpPr>
          <p:cNvPr id="5"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2" name="Rubrik 1"/>
          <p:cNvSpPr>
            <a:spLocks noGrp="1"/>
          </p:cNvSpPr>
          <p:nvPr>
            <p:ph type="title"/>
          </p:nvPr>
        </p:nvSpPr>
        <p:spPr>
          <a:xfrm>
            <a:off x="747713" y="1828800"/>
            <a:ext cx="4230687" cy="3657600"/>
          </a:xfrm>
          <a:solidFill>
            <a:schemeClr val="bg1"/>
          </a:solidFill>
          <a:ln>
            <a:noFill/>
          </a:ln>
          <a:effectLst/>
        </p:spPr>
        <p:txBody>
          <a:bodyPr lIns="180000" tIns="180000" rIns="180000" bIns="180000" anchor="t">
            <a:noAutofit/>
          </a:bodyPr>
          <a:lstStyle>
            <a:lvl1pPr algn="l">
              <a:defRPr sz="2800" b="1" cap="none">
                <a:solidFill>
                  <a:srgbClr val="979797"/>
                </a:solidFill>
              </a:defRPr>
            </a:lvl1pPr>
          </a:lstStyle>
          <a:p>
            <a:r>
              <a:rPr lang="sv-SE" dirty="0"/>
              <a:t>Klicka här för att ändra format</a:t>
            </a:r>
          </a:p>
        </p:txBody>
      </p:sp>
      <p:sp>
        <p:nvSpPr>
          <p:cNvPr id="3" name="Platshållare för text 2"/>
          <p:cNvSpPr>
            <a:spLocks noGrp="1"/>
          </p:cNvSpPr>
          <p:nvPr>
            <p:ph type="body" idx="1" hasCustomPrompt="1"/>
          </p:nvPr>
        </p:nvSpPr>
        <p:spPr>
          <a:xfrm>
            <a:off x="760413" y="3986213"/>
            <a:ext cx="4217987" cy="1500187"/>
          </a:xfrm>
          <a:ln>
            <a:noFill/>
          </a:ln>
        </p:spPr>
        <p:txBody>
          <a:bodyPr lIns="180000" tIns="180000" rIns="180000" bIns="180000" anchor="b">
            <a:normAutofit/>
          </a:bodyPr>
          <a:lstStyle>
            <a:lvl1pPr marL="0" indent="0">
              <a:buNone/>
              <a:defRPr sz="1600" b="1">
                <a:solidFill>
                  <a:srgbClr val="979797"/>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KLICKA HÄR FÖR ATT ÄNDRA FORMAT PÅ BAKGRUNDSTEXTEN</a:t>
            </a:r>
          </a:p>
        </p:txBody>
      </p:sp>
      <p:sp>
        <p:nvSpPr>
          <p:cNvPr id="7"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
        <p:nvSpPr>
          <p:cNvPr id="9" name="Platshållare för datum 3"/>
          <p:cNvSpPr txBox="1">
            <a:spLocks/>
          </p:cNvSpPr>
          <p:nvPr userDrawn="1"/>
        </p:nvSpPr>
        <p:spPr>
          <a:xfrm>
            <a:off x="4762500" y="5865036"/>
            <a:ext cx="1219200" cy="365125"/>
          </a:xfrm>
          <a:prstGeom prst="rect">
            <a:avLst/>
          </a:prstGeom>
        </p:spPr>
        <p:txBody>
          <a:bodyPr vert="horz" lIns="91440" tIns="45720" rIns="91440" bIns="45720" rtlCol="0" anchor="ctr"/>
          <a:lstStyle>
            <a:defPPr>
              <a:defRPr lang="sv-SE"/>
            </a:defPPr>
            <a:lvl1pPr marL="0" algn="l" defTabSz="457200" rtl="0" eaLnBrk="1" latinLnBrk="0" hangingPunct="1">
              <a:defRPr sz="1200" b="1"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180403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3"/>
          <p:cNvSpPr>
            <a:spLocks noGrp="1"/>
          </p:cNvSpPr>
          <p:nvPr>
            <p:ph type="dt" sz="half" idx="10"/>
          </p:nvPr>
        </p:nvSpPr>
        <p:spPr>
          <a:xfrm>
            <a:off x="4390333" y="6290846"/>
            <a:ext cx="1963534" cy="365125"/>
          </a:xfrm>
          <a:prstGeom prst="rect">
            <a:avLst/>
          </a:prstGeom>
        </p:spPr>
        <p:txBody>
          <a:bodyPr/>
          <a:lstStyle/>
          <a:p>
            <a:fld id="{B8D5EBED-E9A2-0F4F-BB8C-C465A3387AAD}" type="datetime3">
              <a:rPr lang="sv-SE" smtClean="0"/>
              <a:t>18-06-11</a:t>
            </a:fld>
            <a:endParaRPr lang="sv-SE" dirty="0"/>
          </a:p>
        </p:txBody>
      </p:sp>
      <p:sp>
        <p:nvSpPr>
          <p:cNvPr id="9"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0"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92682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datum 3"/>
          <p:cNvSpPr>
            <a:spLocks noGrp="1"/>
          </p:cNvSpPr>
          <p:nvPr>
            <p:ph type="dt" sz="half" idx="10"/>
          </p:nvPr>
        </p:nvSpPr>
        <p:spPr>
          <a:xfrm>
            <a:off x="4390333" y="6290846"/>
            <a:ext cx="1963534" cy="365125"/>
          </a:xfrm>
          <a:prstGeom prst="rect">
            <a:avLst/>
          </a:prstGeom>
        </p:spPr>
        <p:txBody>
          <a:bodyPr/>
          <a:lstStyle/>
          <a:p>
            <a:fld id="{F01A3A08-60E5-954E-84F9-9FD91AC9F4EA}" type="datetime3">
              <a:rPr lang="sv-SE" smtClean="0"/>
              <a:t>18-06-11</a:t>
            </a:fld>
            <a:endParaRPr lang="sv-SE" dirty="0"/>
          </a:p>
        </p:txBody>
      </p:sp>
      <p:sp>
        <p:nvSpPr>
          <p:cNvPr id="11"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2" name="Platshållare för bildnummer 5"/>
          <p:cNvSpPr>
            <a:spLocks noGrp="1"/>
          </p:cNvSpPr>
          <p:nvPr>
            <p:ph type="sldNum" sz="quarter" idx="12"/>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4163774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6" name="Platshållare för datum 3"/>
          <p:cNvSpPr>
            <a:spLocks noGrp="1"/>
          </p:cNvSpPr>
          <p:nvPr>
            <p:ph type="dt" sz="half" idx="10"/>
          </p:nvPr>
        </p:nvSpPr>
        <p:spPr>
          <a:xfrm>
            <a:off x="4390333" y="6290846"/>
            <a:ext cx="1963534" cy="365125"/>
          </a:xfrm>
          <a:prstGeom prst="rect">
            <a:avLst/>
          </a:prstGeom>
        </p:spPr>
        <p:txBody>
          <a:bodyPr/>
          <a:lstStyle/>
          <a:p>
            <a:fld id="{43487F73-FA63-C54A-ACCA-73FEDBF57B4D}" type="datetime3">
              <a:rPr lang="sv-SE" smtClean="0"/>
              <a:t>18-06-11</a:t>
            </a:fld>
            <a:endParaRPr lang="sv-SE" dirty="0"/>
          </a:p>
        </p:txBody>
      </p:sp>
      <p:sp>
        <p:nvSpPr>
          <p:cNvPr id="7"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8"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353311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Platshållare för datum 3"/>
          <p:cNvSpPr>
            <a:spLocks noGrp="1"/>
          </p:cNvSpPr>
          <p:nvPr>
            <p:ph type="dt" sz="half" idx="10"/>
          </p:nvPr>
        </p:nvSpPr>
        <p:spPr>
          <a:xfrm>
            <a:off x="4390333" y="6290846"/>
            <a:ext cx="1963534" cy="365125"/>
          </a:xfrm>
          <a:prstGeom prst="rect">
            <a:avLst/>
          </a:prstGeom>
        </p:spPr>
        <p:txBody>
          <a:bodyPr/>
          <a:lstStyle/>
          <a:p>
            <a:fld id="{D1E7A8B2-EC1D-F64E-9F45-B6A7E2837BEA}" type="datetime3">
              <a:rPr lang="sv-SE" smtClean="0"/>
              <a:t>18-06-11</a:t>
            </a:fld>
            <a:endParaRPr lang="sv-SE" dirty="0"/>
          </a:p>
        </p:txBody>
      </p:sp>
      <p:sp>
        <p:nvSpPr>
          <p:cNvPr id="6"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7"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146857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ild Helsida med ram">
    <p:spTree>
      <p:nvGrpSpPr>
        <p:cNvPr id="1" name=""/>
        <p:cNvGrpSpPr/>
        <p:nvPr/>
      </p:nvGrpSpPr>
      <p:grpSpPr>
        <a:xfrm>
          <a:off x="0" y="0"/>
          <a:ext cx="0" cy="0"/>
          <a:chOff x="0" y="0"/>
          <a:chExt cx="0" cy="0"/>
        </a:xfrm>
      </p:grpSpPr>
      <p:sp>
        <p:nvSpPr>
          <p:cNvPr id="5" name="Rektangel 4"/>
          <p:cNvSpPr/>
          <p:nvPr userDrawn="1"/>
        </p:nvSpPr>
        <p:spPr>
          <a:xfrm>
            <a:off x="6403474" y="5967413"/>
            <a:ext cx="2459789" cy="7167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ektangel 5"/>
          <p:cNvSpPr/>
          <p:nvPr userDrawn="1"/>
        </p:nvSpPr>
        <p:spPr>
          <a:xfrm>
            <a:off x="0" y="0"/>
            <a:ext cx="9144000" cy="6858000"/>
          </a:xfrm>
          <a:prstGeom prst="rect">
            <a:avLst/>
          </a:prstGeom>
          <a:solidFill>
            <a:srgbClr val="FFFFFF"/>
          </a:solidFill>
          <a:ln w="2540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Platshållare för bild 7"/>
          <p:cNvSpPr>
            <a:spLocks noGrp="1"/>
          </p:cNvSpPr>
          <p:nvPr>
            <p:ph type="pic" sz="quarter" idx="10"/>
          </p:nvPr>
        </p:nvSpPr>
        <p:spPr>
          <a:xfrm>
            <a:off x="374650" y="334963"/>
            <a:ext cx="8394700" cy="6164262"/>
          </a:xfrm>
        </p:spPr>
        <p:txBody>
          <a:bodyPr/>
          <a:lstStyle/>
          <a:p>
            <a:endParaRPr lang="sv-SE"/>
          </a:p>
        </p:txBody>
      </p:sp>
    </p:spTree>
    <p:extLst>
      <p:ext uri="{BB962C8B-B14F-4D97-AF65-F5344CB8AC3E}">
        <p14:creationId xmlns:p14="http://schemas.microsoft.com/office/powerpoint/2010/main" val="65066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Platshållare för datum 3"/>
          <p:cNvSpPr>
            <a:spLocks noGrp="1"/>
          </p:cNvSpPr>
          <p:nvPr>
            <p:ph type="dt" sz="half" idx="10"/>
          </p:nvPr>
        </p:nvSpPr>
        <p:spPr>
          <a:xfrm>
            <a:off x="4390333" y="6290846"/>
            <a:ext cx="1963534" cy="365125"/>
          </a:xfrm>
          <a:prstGeom prst="rect">
            <a:avLst/>
          </a:prstGeom>
        </p:spPr>
        <p:txBody>
          <a:bodyPr/>
          <a:lstStyle/>
          <a:p>
            <a:fld id="{C0C57B9D-EA49-C244-A908-94590E027E61}" type="datetime3">
              <a:rPr lang="sv-SE" smtClean="0"/>
              <a:t>18-06-11</a:t>
            </a:fld>
            <a:endParaRPr lang="sv-SE" dirty="0"/>
          </a:p>
        </p:txBody>
      </p:sp>
      <p:sp>
        <p:nvSpPr>
          <p:cNvPr id="9"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0"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592547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Platshållare för datum 3"/>
          <p:cNvSpPr>
            <a:spLocks noGrp="1"/>
          </p:cNvSpPr>
          <p:nvPr>
            <p:ph type="dt" sz="half" idx="10"/>
          </p:nvPr>
        </p:nvSpPr>
        <p:spPr>
          <a:xfrm>
            <a:off x="4390333" y="6290846"/>
            <a:ext cx="1963534" cy="365125"/>
          </a:xfrm>
          <a:prstGeom prst="rect">
            <a:avLst/>
          </a:prstGeom>
        </p:spPr>
        <p:txBody>
          <a:bodyPr/>
          <a:lstStyle/>
          <a:p>
            <a:fld id="{CA2519C3-5B89-2B4A-91B3-4D1544FC85BB}" type="datetime3">
              <a:rPr lang="sv-SE" smtClean="0"/>
              <a:t>18-06-11</a:t>
            </a:fld>
            <a:endParaRPr lang="sv-SE" dirty="0"/>
          </a:p>
        </p:txBody>
      </p:sp>
      <p:sp>
        <p:nvSpPr>
          <p:cNvPr id="9"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0"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3171427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a:xfrm>
            <a:off x="4390333" y="6290846"/>
            <a:ext cx="1963534" cy="365125"/>
          </a:xfrm>
          <a:prstGeom prst="rect">
            <a:avLst/>
          </a:prstGeom>
        </p:spPr>
        <p:txBody>
          <a:bodyPr/>
          <a:lstStyle/>
          <a:p>
            <a:fld id="{923377B3-6BD4-5746-9B13-21CD2409DF50}" type="datetime3">
              <a:rPr lang="sv-SE" smtClean="0"/>
              <a:t>18-06-11</a:t>
            </a:fld>
            <a:endParaRPr lang="sv-SE" dirty="0"/>
          </a:p>
        </p:txBody>
      </p:sp>
      <p:sp>
        <p:nvSpPr>
          <p:cNvPr id="8"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9"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1618612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a:xfrm>
            <a:off x="4390333" y="6290846"/>
            <a:ext cx="1963534" cy="365125"/>
          </a:xfrm>
          <a:prstGeom prst="rect">
            <a:avLst/>
          </a:prstGeom>
        </p:spPr>
        <p:txBody>
          <a:bodyPr/>
          <a:lstStyle/>
          <a:p>
            <a:fld id="{1A498D18-1037-D941-823E-CFFA3148F1FD}" type="datetime3">
              <a:rPr lang="sv-SE" smtClean="0"/>
              <a:t>18-06-11</a:t>
            </a:fld>
            <a:endParaRPr lang="sv-SE" dirty="0"/>
          </a:p>
        </p:txBody>
      </p:sp>
      <p:sp>
        <p:nvSpPr>
          <p:cNvPr id="8"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9"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2277566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1">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266700" y="241300"/>
            <a:ext cx="8636000" cy="5702300"/>
          </a:xfrm>
          <a:solidFill>
            <a:srgbClr val="F8B247"/>
          </a:solidFill>
          <a:ln>
            <a:noFill/>
          </a:ln>
          <a:effectLst/>
        </p:spPr>
        <p:txBody>
          <a:bodyPr/>
          <a:lstStyle/>
          <a:p>
            <a:endParaRPr lang="sv-SE"/>
          </a:p>
        </p:txBody>
      </p:sp>
      <p:sp>
        <p:nvSpPr>
          <p:cNvPr id="2" name="Rubrik 1"/>
          <p:cNvSpPr>
            <a:spLocks noGrp="1"/>
          </p:cNvSpPr>
          <p:nvPr>
            <p:ph type="title"/>
          </p:nvPr>
        </p:nvSpPr>
        <p:spPr>
          <a:xfrm>
            <a:off x="747713" y="1828800"/>
            <a:ext cx="4230687" cy="3657600"/>
          </a:xfrm>
          <a:solidFill>
            <a:schemeClr val="bg1"/>
          </a:solidFill>
          <a:ln>
            <a:noFill/>
          </a:ln>
          <a:effectLst/>
        </p:spPr>
        <p:txBody>
          <a:bodyPr lIns="180000" tIns="180000" rIns="180000" bIns="180000" anchor="ctr">
            <a:noAutofit/>
          </a:bodyPr>
          <a:lstStyle>
            <a:lvl1pPr algn="l">
              <a:defRPr sz="2800" b="0" cap="none">
                <a:solidFill>
                  <a:srgbClr val="979797"/>
                </a:solidFill>
              </a:defRPr>
            </a:lvl1pPr>
          </a:lstStyle>
          <a:p>
            <a:r>
              <a:rPr lang="sv-SE" dirty="0"/>
              <a:t>Klicka här för att ändra format</a:t>
            </a:r>
          </a:p>
        </p:txBody>
      </p:sp>
      <p:sp>
        <p:nvSpPr>
          <p:cNvPr id="7" name="Rubrik 1"/>
          <p:cNvSpPr txBox="1">
            <a:spLocks/>
          </p:cNvSpPr>
          <p:nvPr userDrawn="1"/>
        </p:nvSpPr>
        <p:spPr>
          <a:xfrm>
            <a:off x="7018559" y="506302"/>
            <a:ext cx="2125441" cy="1837530"/>
          </a:xfrm>
          <a:prstGeom prst="rect">
            <a:avLst/>
          </a:prstGeom>
          <a:solidFill>
            <a:schemeClr val="bg1"/>
          </a:solidFill>
          <a:ln>
            <a:noFill/>
          </a:ln>
          <a:effectLst/>
        </p:spPr>
        <p:txBody>
          <a:bodyPr vert="horz" lIns="180000" tIns="180000" rIns="180000" bIns="180000" rtlCol="0" anchor="b">
            <a:noAutofit/>
          </a:bodyPr>
          <a:lstStyle>
            <a:lvl1pPr algn="l" defTabSz="457200" rtl="0" eaLnBrk="1" latinLnBrk="0" hangingPunct="1">
              <a:spcBef>
                <a:spcPct val="0"/>
              </a:spcBef>
              <a:buNone/>
              <a:defRPr sz="2800" b="0" i="0" kern="1200" cap="none">
                <a:solidFill>
                  <a:srgbClr val="979797"/>
                </a:solidFill>
                <a:latin typeface="Calibri"/>
                <a:ea typeface="+mj-ea"/>
                <a:cs typeface="Calibri"/>
              </a:defRPr>
            </a:lvl1pPr>
          </a:lstStyle>
          <a:p>
            <a:r>
              <a:rPr lang="sv-SE" sz="1800" dirty="0"/>
              <a:t>KLICKA HÄR FÖR ATT ÄNDRA FORMAT</a:t>
            </a:r>
          </a:p>
        </p:txBody>
      </p:sp>
      <p:sp>
        <p:nvSpPr>
          <p:cNvPr id="10" name="Platshållare för datum 3"/>
          <p:cNvSpPr>
            <a:spLocks noGrp="1"/>
          </p:cNvSpPr>
          <p:nvPr>
            <p:ph type="dt" sz="half" idx="10"/>
          </p:nvPr>
        </p:nvSpPr>
        <p:spPr>
          <a:xfrm>
            <a:off x="4390333" y="6290846"/>
            <a:ext cx="1963534" cy="365125"/>
          </a:xfrm>
          <a:prstGeom prst="rect">
            <a:avLst/>
          </a:prstGeom>
        </p:spPr>
        <p:txBody>
          <a:bodyPr/>
          <a:lstStyle/>
          <a:p>
            <a:fld id="{1120D655-C388-364C-961E-5919F776654D}" type="datetime3">
              <a:rPr lang="sv-SE" smtClean="0"/>
              <a:t>18-06-11</a:t>
            </a:fld>
            <a:endParaRPr lang="sv-SE" dirty="0"/>
          </a:p>
        </p:txBody>
      </p:sp>
      <p:sp>
        <p:nvSpPr>
          <p:cNvPr id="11"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2"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199247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2">
    <p:spTree>
      <p:nvGrpSpPr>
        <p:cNvPr id="1" name=""/>
        <p:cNvGrpSpPr/>
        <p:nvPr/>
      </p:nvGrpSpPr>
      <p:grpSpPr>
        <a:xfrm>
          <a:off x="0" y="0"/>
          <a:ext cx="0" cy="0"/>
          <a:chOff x="0" y="0"/>
          <a:chExt cx="0" cy="0"/>
        </a:xfrm>
      </p:grpSpPr>
      <p:sp>
        <p:nvSpPr>
          <p:cNvPr id="7" name="Rektangel 6"/>
          <p:cNvSpPr/>
          <p:nvPr userDrawn="1"/>
        </p:nvSpPr>
        <p:spPr>
          <a:xfrm>
            <a:off x="254000" y="215900"/>
            <a:ext cx="8640000" cy="5702300"/>
          </a:xfrm>
          <a:prstGeom prst="rect">
            <a:avLst/>
          </a:prstGeom>
          <a:solidFill>
            <a:srgbClr val="F8B2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ctrTitle"/>
          </p:nvPr>
        </p:nvSpPr>
        <p:spPr>
          <a:xfrm>
            <a:off x="685800" y="2130425"/>
            <a:ext cx="7772400" cy="1470025"/>
          </a:xfrm>
        </p:spPr>
        <p:txBody>
          <a:bodyPr>
            <a:normAutofit/>
          </a:bodyPr>
          <a:lstStyle>
            <a:lvl1pPr algn="ctr">
              <a:defRPr sz="3400">
                <a:solidFill>
                  <a:schemeClr val="bg1"/>
                </a:solidFill>
              </a:defRPr>
            </a:lvl1pPr>
          </a:lstStyle>
          <a:p>
            <a:r>
              <a:rPr lang="sv-SE" dirty="0"/>
              <a:t>Klicka här för att ändra format</a:t>
            </a:r>
          </a:p>
        </p:txBody>
      </p:sp>
      <p:sp>
        <p:nvSpPr>
          <p:cNvPr id="3" name="Underrubrik 2"/>
          <p:cNvSpPr>
            <a:spLocks noGrp="1"/>
          </p:cNvSpPr>
          <p:nvPr>
            <p:ph type="subTitle" idx="1"/>
          </p:nvPr>
        </p:nvSpPr>
        <p:spPr>
          <a:xfrm>
            <a:off x="1371600" y="3712416"/>
            <a:ext cx="6400800" cy="1752600"/>
          </a:xfrm>
        </p:spPr>
        <p:txBody>
          <a:bodyPr>
            <a:normAutofit/>
          </a:bodyPr>
          <a:lstStyle>
            <a:lvl1pPr marL="0" indent="0" algn="ctr">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
        <p:nvSpPr>
          <p:cNvPr id="8" name="Platshållare för datum 3"/>
          <p:cNvSpPr>
            <a:spLocks noGrp="1"/>
          </p:cNvSpPr>
          <p:nvPr>
            <p:ph type="dt" sz="half" idx="10"/>
          </p:nvPr>
        </p:nvSpPr>
        <p:spPr>
          <a:xfrm>
            <a:off x="4390333" y="6290846"/>
            <a:ext cx="1963534" cy="365125"/>
          </a:xfrm>
          <a:prstGeom prst="rect">
            <a:avLst/>
          </a:prstGeom>
        </p:spPr>
        <p:txBody>
          <a:bodyPr/>
          <a:lstStyle/>
          <a:p>
            <a:fld id="{2E5EFC58-3BBE-514A-B39F-D358318F3743}" type="datetime3">
              <a:rPr lang="sv-SE" smtClean="0"/>
              <a:t>18-06-11</a:t>
            </a:fld>
            <a:endParaRPr lang="sv-SE" dirty="0"/>
          </a:p>
        </p:txBody>
      </p:sp>
      <p:sp>
        <p:nvSpPr>
          <p:cNvPr id="9"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0"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370562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a:xfrm>
            <a:off x="4390333" y="6290846"/>
            <a:ext cx="1963534" cy="365125"/>
          </a:xfrm>
          <a:prstGeom prst="rect">
            <a:avLst/>
          </a:prstGeom>
        </p:spPr>
        <p:txBody>
          <a:bodyPr/>
          <a:lstStyle/>
          <a:p>
            <a:fld id="{724EF4DA-A8C4-434F-B983-2B075EEC9F69}" type="datetime3">
              <a:rPr lang="sv-SE" smtClean="0"/>
              <a:t>18-06-11</a:t>
            </a:fld>
            <a:endParaRPr lang="sv-SE" dirty="0"/>
          </a:p>
        </p:txBody>
      </p:sp>
      <p:sp>
        <p:nvSpPr>
          <p:cNvPr id="8"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9"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187404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sp>
        <p:nvSpPr>
          <p:cNvPr id="6" name="Rektangel 5"/>
          <p:cNvSpPr/>
          <p:nvPr userDrawn="1"/>
        </p:nvSpPr>
        <p:spPr>
          <a:xfrm>
            <a:off x="254000" y="215900"/>
            <a:ext cx="8640000" cy="5702300"/>
          </a:xfrm>
          <a:prstGeom prst="rect">
            <a:avLst/>
          </a:prstGeom>
          <a:solidFill>
            <a:srgbClr val="EB7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lvl1pPr>
              <a:defRPr>
                <a:ln>
                  <a:noFill/>
                </a:ln>
                <a:solidFill>
                  <a:schemeClr val="bg1"/>
                </a:solidFill>
              </a:defRPr>
            </a:lvl1pPr>
          </a:lstStyle>
          <a:p>
            <a:r>
              <a:rPr lang="sv-SE" dirty="0"/>
              <a:t>Klicka här för att ändra format</a:t>
            </a:r>
          </a:p>
        </p:txBody>
      </p:sp>
      <p:sp>
        <p:nvSpPr>
          <p:cNvPr id="3" name="Platshållare för innehåll 2"/>
          <p:cNvSpPr>
            <a:spLocks noGrp="1"/>
          </p:cNvSpPr>
          <p:nvPr>
            <p:ph idx="1"/>
          </p:nvPr>
        </p:nvSpPr>
        <p:spPr/>
        <p:txBody>
          <a:bodyPr/>
          <a:lstStyle>
            <a:lvl1pPr>
              <a:defRPr b="0">
                <a:solidFill>
                  <a:srgbClr val="FFFFFF"/>
                </a:solidFill>
              </a:defRPr>
            </a:lvl1pPr>
            <a:lvl2pPr>
              <a:defRPr b="0">
                <a:solidFill>
                  <a:srgbClr val="FFFFFF"/>
                </a:solidFill>
              </a:defRPr>
            </a:lvl2pPr>
            <a:lvl3pPr>
              <a:defRPr b="0">
                <a:solidFill>
                  <a:srgbClr val="FFFFFF"/>
                </a:solidFill>
              </a:defRPr>
            </a:lvl3pPr>
            <a:lvl4pPr>
              <a:defRPr b="0">
                <a:solidFill>
                  <a:srgbClr val="FFFFFF"/>
                </a:solidFill>
              </a:defRPr>
            </a:lvl4pPr>
            <a:lvl5pPr>
              <a:defRPr b="0">
                <a:solidFill>
                  <a:srgbClr val="FFFFFF"/>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datum 3"/>
          <p:cNvSpPr>
            <a:spLocks noGrp="1"/>
          </p:cNvSpPr>
          <p:nvPr>
            <p:ph type="dt" sz="half" idx="10"/>
          </p:nvPr>
        </p:nvSpPr>
        <p:spPr>
          <a:xfrm>
            <a:off x="4390333" y="6290846"/>
            <a:ext cx="1963534" cy="365125"/>
          </a:xfrm>
          <a:prstGeom prst="rect">
            <a:avLst/>
          </a:prstGeom>
        </p:spPr>
        <p:txBody>
          <a:bodyPr/>
          <a:lstStyle/>
          <a:p>
            <a:fld id="{EF76D418-7963-874E-99F3-98EB5EFCAB98}" type="datetime3">
              <a:rPr lang="sv-SE" smtClean="0"/>
              <a:t>18-06-11</a:t>
            </a:fld>
            <a:endParaRPr lang="sv-SE" dirty="0"/>
          </a:p>
        </p:txBody>
      </p:sp>
      <p:sp>
        <p:nvSpPr>
          <p:cNvPr id="9"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0"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259449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Rubrik och innehåll">
    <p:spTree>
      <p:nvGrpSpPr>
        <p:cNvPr id="1" name=""/>
        <p:cNvGrpSpPr/>
        <p:nvPr/>
      </p:nvGrpSpPr>
      <p:grpSpPr>
        <a:xfrm>
          <a:off x="0" y="0"/>
          <a:ext cx="0" cy="0"/>
          <a:chOff x="0" y="0"/>
          <a:chExt cx="0" cy="0"/>
        </a:xfrm>
      </p:grpSpPr>
      <p:sp>
        <p:nvSpPr>
          <p:cNvPr id="6" name="Rektangel 5"/>
          <p:cNvSpPr/>
          <p:nvPr userDrawn="1"/>
        </p:nvSpPr>
        <p:spPr>
          <a:xfrm>
            <a:off x="254000" y="215900"/>
            <a:ext cx="8640000" cy="5702300"/>
          </a:xfrm>
          <a:prstGeom prst="rect">
            <a:avLst/>
          </a:prstGeom>
          <a:solidFill>
            <a:srgbClr val="F7B2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lvl1pPr>
              <a:defRPr>
                <a:ln>
                  <a:noFill/>
                </a:ln>
                <a:solidFill>
                  <a:schemeClr val="bg1"/>
                </a:solidFill>
              </a:defRPr>
            </a:lvl1pPr>
          </a:lstStyle>
          <a:p>
            <a:r>
              <a:rPr lang="sv-SE" dirty="0"/>
              <a:t>Klicka här för att ändra format</a:t>
            </a:r>
          </a:p>
        </p:txBody>
      </p:sp>
      <p:sp>
        <p:nvSpPr>
          <p:cNvPr id="3" name="Platshållare för innehåll 2"/>
          <p:cNvSpPr>
            <a:spLocks noGrp="1"/>
          </p:cNvSpPr>
          <p:nvPr>
            <p:ph idx="1"/>
          </p:nvPr>
        </p:nvSpPr>
        <p:spPr/>
        <p:txBody>
          <a:bodyPr/>
          <a:lstStyle>
            <a:lvl1pPr>
              <a:defRPr b="0">
                <a:solidFill>
                  <a:srgbClr val="FFFFFF"/>
                </a:solidFill>
              </a:defRPr>
            </a:lvl1pPr>
            <a:lvl2pPr>
              <a:defRPr b="0">
                <a:solidFill>
                  <a:srgbClr val="FFFFFF"/>
                </a:solidFill>
              </a:defRPr>
            </a:lvl2pPr>
            <a:lvl3pPr>
              <a:defRPr b="0">
                <a:solidFill>
                  <a:srgbClr val="FFFFFF"/>
                </a:solidFill>
              </a:defRPr>
            </a:lvl3pPr>
            <a:lvl4pPr>
              <a:defRPr b="0">
                <a:solidFill>
                  <a:srgbClr val="FFFFFF"/>
                </a:solidFill>
              </a:defRPr>
            </a:lvl4pPr>
            <a:lvl5pPr>
              <a:defRPr b="0">
                <a:solidFill>
                  <a:srgbClr val="FFFFFF"/>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datum 3"/>
          <p:cNvSpPr>
            <a:spLocks noGrp="1"/>
          </p:cNvSpPr>
          <p:nvPr>
            <p:ph type="dt" sz="half" idx="10"/>
          </p:nvPr>
        </p:nvSpPr>
        <p:spPr>
          <a:xfrm>
            <a:off x="4390333" y="6290846"/>
            <a:ext cx="1963534" cy="365125"/>
          </a:xfrm>
          <a:prstGeom prst="rect">
            <a:avLst/>
          </a:prstGeom>
        </p:spPr>
        <p:txBody>
          <a:bodyPr/>
          <a:lstStyle/>
          <a:p>
            <a:fld id="{8DBAC749-838E-E745-A7EB-B265FB313182}" type="datetime3">
              <a:rPr lang="sv-SE" smtClean="0"/>
              <a:t>18-06-11</a:t>
            </a:fld>
            <a:endParaRPr lang="sv-SE" dirty="0"/>
          </a:p>
        </p:txBody>
      </p:sp>
      <p:sp>
        <p:nvSpPr>
          <p:cNvPr id="9"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0"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192252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och innehåll 2 bilder stående">
    <p:spTree>
      <p:nvGrpSpPr>
        <p:cNvPr id="1" name=""/>
        <p:cNvGrpSpPr/>
        <p:nvPr/>
      </p:nvGrpSpPr>
      <p:grpSpPr>
        <a:xfrm>
          <a:off x="0" y="0"/>
          <a:ext cx="0" cy="0"/>
          <a:chOff x="0" y="0"/>
          <a:chExt cx="0" cy="0"/>
        </a:xfrm>
      </p:grpSpPr>
      <p:sp>
        <p:nvSpPr>
          <p:cNvPr id="2" name="Rubrik 1"/>
          <p:cNvSpPr>
            <a:spLocks noGrp="1"/>
          </p:cNvSpPr>
          <p:nvPr>
            <p:ph type="title"/>
          </p:nvPr>
        </p:nvSpPr>
        <p:spPr>
          <a:xfrm>
            <a:off x="3796632" y="353202"/>
            <a:ext cx="4890168" cy="1143000"/>
          </a:xfrm>
        </p:spPr>
        <p:txBody>
          <a:bodyPr>
            <a:normAutofit/>
          </a:bodyPr>
          <a:lstStyle>
            <a:lvl1pPr>
              <a:defRPr sz="2800"/>
            </a:lvl1pPr>
          </a:lstStyle>
          <a:p>
            <a:r>
              <a:rPr lang="sv-SE" dirty="0"/>
              <a:t>Klicka här för att ändra format</a:t>
            </a:r>
          </a:p>
        </p:txBody>
      </p:sp>
      <p:sp>
        <p:nvSpPr>
          <p:cNvPr id="3" name="Platshållare för innehåll 2"/>
          <p:cNvSpPr>
            <a:spLocks noGrp="1"/>
          </p:cNvSpPr>
          <p:nvPr>
            <p:ph idx="1"/>
          </p:nvPr>
        </p:nvSpPr>
        <p:spPr>
          <a:xfrm>
            <a:off x="3796632" y="1534730"/>
            <a:ext cx="4890168" cy="45259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 9"/>
          <p:cNvSpPr>
            <a:spLocks noGrp="1"/>
          </p:cNvSpPr>
          <p:nvPr>
            <p:ph type="pic" sz="quarter" idx="13"/>
          </p:nvPr>
        </p:nvSpPr>
        <p:spPr>
          <a:xfrm>
            <a:off x="281239" y="274638"/>
            <a:ext cx="3140821" cy="3128217"/>
          </a:xfrm>
        </p:spPr>
        <p:txBody>
          <a:bodyPr/>
          <a:lstStyle/>
          <a:p>
            <a:endParaRPr lang="sv-SE"/>
          </a:p>
        </p:txBody>
      </p:sp>
      <p:sp>
        <p:nvSpPr>
          <p:cNvPr id="11" name="Platshållare för bild 9"/>
          <p:cNvSpPr>
            <a:spLocks noGrp="1"/>
          </p:cNvSpPr>
          <p:nvPr>
            <p:ph type="pic" sz="quarter" idx="14"/>
          </p:nvPr>
        </p:nvSpPr>
        <p:spPr>
          <a:xfrm>
            <a:off x="281239" y="3456327"/>
            <a:ext cx="3140821" cy="3140820"/>
          </a:xfrm>
        </p:spPr>
        <p:txBody>
          <a:bodyPr/>
          <a:lstStyle/>
          <a:p>
            <a:endParaRPr lang="sv-SE"/>
          </a:p>
        </p:txBody>
      </p:sp>
    </p:spTree>
    <p:extLst>
      <p:ext uri="{BB962C8B-B14F-4D97-AF65-F5344CB8AC3E}">
        <p14:creationId xmlns:p14="http://schemas.microsoft.com/office/powerpoint/2010/main" val="3118999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ubrik och innehåll 3 bilder liggand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a:xfrm>
            <a:off x="457200" y="1600201"/>
            <a:ext cx="8229600" cy="200927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7"/>
          <p:cNvSpPr>
            <a:spLocks noGrp="1"/>
          </p:cNvSpPr>
          <p:nvPr>
            <p:ph type="pic" sz="quarter" idx="13"/>
          </p:nvPr>
        </p:nvSpPr>
        <p:spPr>
          <a:xfrm>
            <a:off x="457200" y="3676485"/>
            <a:ext cx="2697747" cy="2299201"/>
          </a:xfrm>
        </p:spPr>
        <p:txBody>
          <a:bodyPr/>
          <a:lstStyle/>
          <a:p>
            <a:endParaRPr lang="sv-SE"/>
          </a:p>
        </p:txBody>
      </p:sp>
      <p:sp>
        <p:nvSpPr>
          <p:cNvPr id="9" name="Platshållare för bild 7"/>
          <p:cNvSpPr>
            <a:spLocks noGrp="1"/>
          </p:cNvSpPr>
          <p:nvPr>
            <p:ph type="pic" sz="quarter" idx="14"/>
          </p:nvPr>
        </p:nvSpPr>
        <p:spPr>
          <a:xfrm>
            <a:off x="3223126" y="3676485"/>
            <a:ext cx="2697747" cy="2299201"/>
          </a:xfrm>
        </p:spPr>
        <p:txBody>
          <a:bodyPr/>
          <a:lstStyle/>
          <a:p>
            <a:endParaRPr lang="sv-SE"/>
          </a:p>
        </p:txBody>
      </p:sp>
      <p:sp>
        <p:nvSpPr>
          <p:cNvPr id="10" name="Platshållare för bild 7"/>
          <p:cNvSpPr>
            <a:spLocks noGrp="1"/>
          </p:cNvSpPr>
          <p:nvPr>
            <p:ph type="pic" sz="quarter" idx="15"/>
          </p:nvPr>
        </p:nvSpPr>
        <p:spPr>
          <a:xfrm>
            <a:off x="5989053" y="3676485"/>
            <a:ext cx="2697747" cy="2299201"/>
          </a:xfrm>
        </p:spPr>
        <p:txBody>
          <a:bodyPr/>
          <a:lstStyle/>
          <a:p>
            <a:endParaRPr lang="sv-SE"/>
          </a:p>
        </p:txBody>
      </p:sp>
      <p:sp>
        <p:nvSpPr>
          <p:cNvPr id="11" name="Platshållare för datum 3"/>
          <p:cNvSpPr>
            <a:spLocks noGrp="1"/>
          </p:cNvSpPr>
          <p:nvPr>
            <p:ph type="dt" sz="half" idx="10"/>
          </p:nvPr>
        </p:nvSpPr>
        <p:spPr>
          <a:xfrm>
            <a:off x="4390333" y="6290846"/>
            <a:ext cx="1963534" cy="365125"/>
          </a:xfrm>
          <a:prstGeom prst="rect">
            <a:avLst/>
          </a:prstGeom>
        </p:spPr>
        <p:txBody>
          <a:bodyPr/>
          <a:lstStyle/>
          <a:p>
            <a:fld id="{E22F4593-A97C-3A4B-BA9D-BC995B6104FD}" type="datetime3">
              <a:rPr lang="sv-SE" smtClean="0"/>
              <a:t>18-06-11</a:t>
            </a:fld>
            <a:endParaRPr lang="sv-SE" dirty="0"/>
          </a:p>
        </p:txBody>
      </p:sp>
      <p:sp>
        <p:nvSpPr>
          <p:cNvPr id="12"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13"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166365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normAutofit/>
          </a:bodyPr>
          <a:lstStyle>
            <a:lvl1pPr algn="ctr">
              <a:defRPr sz="3200" b="1" cap="all"/>
            </a:lvl1pPr>
          </a:lstStyle>
          <a:p>
            <a:r>
              <a:rPr lang="sv-SE" dirty="0"/>
              <a:t>Klicka här för att ändra format</a:t>
            </a:r>
          </a:p>
        </p:txBody>
      </p:sp>
      <p:sp>
        <p:nvSpPr>
          <p:cNvPr id="3" name="Platshållare för text 2"/>
          <p:cNvSpPr>
            <a:spLocks noGrp="1"/>
          </p:cNvSpPr>
          <p:nvPr>
            <p:ph type="body" idx="1"/>
          </p:nvPr>
        </p:nvSpPr>
        <p:spPr>
          <a:xfrm>
            <a:off x="722313" y="2906713"/>
            <a:ext cx="7772400" cy="1500187"/>
          </a:xfrm>
        </p:spPr>
        <p:txBody>
          <a:bodyPr anchor="b">
            <a:normAutofit/>
          </a:bodyPr>
          <a:lstStyle>
            <a:lvl1pPr marL="0" indent="0" algn="ctr">
              <a:buNone/>
              <a:defRPr sz="1800" b="1">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7" name="Platshållare för datum 3"/>
          <p:cNvSpPr>
            <a:spLocks noGrp="1"/>
          </p:cNvSpPr>
          <p:nvPr>
            <p:ph type="dt" sz="half" idx="10"/>
          </p:nvPr>
        </p:nvSpPr>
        <p:spPr>
          <a:xfrm>
            <a:off x="4390333" y="6290846"/>
            <a:ext cx="1963534" cy="365125"/>
          </a:xfrm>
          <a:prstGeom prst="rect">
            <a:avLst/>
          </a:prstGeom>
        </p:spPr>
        <p:txBody>
          <a:bodyPr/>
          <a:lstStyle/>
          <a:p>
            <a:fld id="{DE51EE4C-1B40-EC44-9443-9490AED9D268}" type="datetime3">
              <a:rPr lang="sv-SE" smtClean="0"/>
              <a:t>18-06-11</a:t>
            </a:fld>
            <a:endParaRPr lang="sv-SE" dirty="0"/>
          </a:p>
        </p:txBody>
      </p:sp>
      <p:sp>
        <p:nvSpPr>
          <p:cNvPr id="8" name="Platshållare för sidfot 4"/>
          <p:cNvSpPr>
            <a:spLocks noGrp="1"/>
          </p:cNvSpPr>
          <p:nvPr>
            <p:ph type="ftr" sz="quarter" idx="11"/>
          </p:nvPr>
        </p:nvSpPr>
        <p:spPr>
          <a:xfrm>
            <a:off x="699262" y="6290846"/>
            <a:ext cx="3691072" cy="365125"/>
          </a:xfrm>
          <a:prstGeom prst="rect">
            <a:avLst/>
          </a:prstGeom>
        </p:spPr>
        <p:txBody>
          <a:bodyPr/>
          <a:lstStyle/>
          <a:p>
            <a:endParaRPr lang="sv-SE" dirty="0"/>
          </a:p>
        </p:txBody>
      </p:sp>
      <p:sp>
        <p:nvSpPr>
          <p:cNvPr id="9"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Arial"/>
                <a:cs typeface="Arial"/>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221004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71500" y="340108"/>
            <a:ext cx="7988300"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571500" y="1521636"/>
            <a:ext cx="79883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descr="Energiforsk-logo.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588224" y="6154949"/>
            <a:ext cx="2136676" cy="479213"/>
          </a:xfrm>
          <a:prstGeom prst="rect">
            <a:avLst/>
          </a:prstGeom>
        </p:spPr>
      </p:pic>
      <p:sp>
        <p:nvSpPr>
          <p:cNvPr id="12" name="Platshållare för datum 3"/>
          <p:cNvSpPr>
            <a:spLocks noGrp="1"/>
          </p:cNvSpPr>
          <p:nvPr>
            <p:ph type="dt" sz="half" idx="2"/>
          </p:nvPr>
        </p:nvSpPr>
        <p:spPr>
          <a:xfrm>
            <a:off x="4390333" y="6290846"/>
            <a:ext cx="1963534" cy="365125"/>
          </a:xfrm>
          <a:prstGeom prst="rect">
            <a:avLst/>
          </a:prstGeom>
        </p:spPr>
        <p:txBody>
          <a:bodyPr anchor="ctr"/>
          <a:lstStyle>
            <a:lvl1pPr>
              <a:defRPr sz="1200" b="1">
                <a:solidFill>
                  <a:schemeClr val="tx1">
                    <a:lumMod val="50000"/>
                    <a:lumOff val="50000"/>
                  </a:schemeClr>
                </a:solidFill>
                <a:latin typeface="Calibri"/>
                <a:cs typeface="Calibri"/>
              </a:defRPr>
            </a:lvl1pPr>
          </a:lstStyle>
          <a:p>
            <a:fld id="{1B4CF796-1D0D-444F-BB15-CB254577E40C}" type="datetime3">
              <a:rPr lang="sv-SE" smtClean="0"/>
              <a:t>18-06-11</a:t>
            </a:fld>
            <a:endParaRPr lang="sv-SE" dirty="0"/>
          </a:p>
        </p:txBody>
      </p:sp>
      <p:sp>
        <p:nvSpPr>
          <p:cNvPr id="13" name="Platshållare för sidfot 4"/>
          <p:cNvSpPr>
            <a:spLocks noGrp="1"/>
          </p:cNvSpPr>
          <p:nvPr>
            <p:ph type="ftr" sz="quarter" idx="3"/>
          </p:nvPr>
        </p:nvSpPr>
        <p:spPr>
          <a:xfrm>
            <a:off x="699262" y="6290846"/>
            <a:ext cx="3691072" cy="365125"/>
          </a:xfrm>
          <a:prstGeom prst="rect">
            <a:avLst/>
          </a:prstGeom>
        </p:spPr>
        <p:txBody>
          <a:bodyPr anchor="ctr"/>
          <a:lstStyle>
            <a:lvl1pPr>
              <a:defRPr sz="1200" b="1">
                <a:solidFill>
                  <a:schemeClr val="tx1">
                    <a:lumMod val="50000"/>
                    <a:lumOff val="50000"/>
                  </a:schemeClr>
                </a:solidFill>
                <a:latin typeface="Calibri"/>
                <a:cs typeface="Calibri"/>
              </a:defRPr>
            </a:lvl1pPr>
          </a:lstStyle>
          <a:p>
            <a:endParaRPr lang="sv-SE" dirty="0"/>
          </a:p>
        </p:txBody>
      </p:sp>
      <p:sp>
        <p:nvSpPr>
          <p:cNvPr id="14" name="Platshållare för bildnummer 5"/>
          <p:cNvSpPr>
            <a:spLocks noGrp="1"/>
          </p:cNvSpPr>
          <p:nvPr>
            <p:ph type="sldNum" sz="quarter" idx="4"/>
          </p:nvPr>
        </p:nvSpPr>
        <p:spPr>
          <a:xfrm>
            <a:off x="165100" y="6290846"/>
            <a:ext cx="596900" cy="365125"/>
          </a:xfrm>
          <a:prstGeom prst="rect">
            <a:avLst/>
          </a:prstGeom>
        </p:spPr>
        <p:txBody>
          <a:bodyPr vert="horz" lIns="91440" tIns="45720" rIns="91440" bIns="45720" rtlCol="0" anchor="ctr"/>
          <a:lstStyle>
            <a:lvl1pPr algn="l">
              <a:defRPr sz="1200" b="1">
                <a:solidFill>
                  <a:srgbClr val="F7B24B"/>
                </a:solidFill>
                <a:latin typeface="Calibri"/>
                <a:cs typeface="Calibri"/>
              </a:defRPr>
            </a:lvl1pPr>
          </a:lstStyle>
          <a:p>
            <a:fld id="{EB1A18F7-CDE8-6B46-A8CC-96A2E6030865}" type="slidenum">
              <a:rPr lang="sv-SE" smtClean="0"/>
              <a:pPr/>
              <a:t>‹#›</a:t>
            </a:fld>
            <a:endParaRPr lang="sv-SE" dirty="0"/>
          </a:p>
        </p:txBody>
      </p:sp>
    </p:spTree>
    <p:extLst>
      <p:ext uri="{BB962C8B-B14F-4D97-AF65-F5344CB8AC3E}">
        <p14:creationId xmlns:p14="http://schemas.microsoft.com/office/powerpoint/2010/main" val="2655012981"/>
      </p:ext>
    </p:extLst>
  </p:cSld>
  <p:clrMap bg1="lt1" tx1="dk1" bg2="lt2" tx2="dk2" accent1="accent1" accent2="accent2" accent3="accent3" accent4="accent4" accent5="accent5" accent6="accent6" hlink="hlink" folHlink="folHlink"/>
  <p:sldLayoutIdLst>
    <p:sldLayoutId id="2147483651" r:id="rId1"/>
    <p:sldLayoutId id="2147483665" r:id="rId2"/>
    <p:sldLayoutId id="2147483649" r:id="rId3"/>
    <p:sldLayoutId id="2147483650" r:id="rId4"/>
    <p:sldLayoutId id="2147483664" r:id="rId5"/>
    <p:sldLayoutId id="2147483666" r:id="rId6"/>
    <p:sldLayoutId id="2147483661" r:id="rId7"/>
    <p:sldLayoutId id="2147483663" r:id="rId8"/>
    <p:sldLayoutId id="2147483660" r:id="rId9"/>
    <p:sldLayoutId id="2147483652" r:id="rId10"/>
    <p:sldLayoutId id="2147483653" r:id="rId11"/>
    <p:sldLayoutId id="2147483654" r:id="rId12"/>
    <p:sldLayoutId id="2147483655" r:id="rId13"/>
    <p:sldLayoutId id="2147483662" r:id="rId14"/>
    <p:sldLayoutId id="2147483656" r:id="rId15"/>
    <p:sldLayoutId id="2147483657" r:id="rId16"/>
    <p:sldLayoutId id="2147483658" r:id="rId17"/>
    <p:sldLayoutId id="2147483659" r:id="rId18"/>
  </p:sldLayoutIdLst>
  <p:hf sldNum="0" hdr="0" ftr="0" dt="0"/>
  <p:txStyles>
    <p:titleStyle>
      <a:lvl1pPr algn="l" defTabSz="457200" rtl="0" eaLnBrk="1" latinLnBrk="0" hangingPunct="1">
        <a:spcBef>
          <a:spcPct val="0"/>
        </a:spcBef>
        <a:buNone/>
        <a:defRPr sz="3800" b="1" i="0" kern="1200">
          <a:solidFill>
            <a:schemeClr val="tx2"/>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64F79EFD-AA4B-E946-A633-95D1FEAB1AAC}"/>
              </a:ext>
            </a:extLst>
          </p:cNvPr>
          <p:cNvPicPr>
            <a:picLocks noGrp="1" noChangeAspect="1"/>
          </p:cNvPicPr>
          <p:nvPr>
            <p:ph type="pic" sz="quarter" idx="13"/>
          </p:nvPr>
        </p:nvPicPr>
        <p:blipFill>
          <a:blip r:embed="rId3"/>
          <a:srcRect t="565" b="565"/>
          <a:stretch>
            <a:fillRect/>
          </a:stretch>
        </p:blipFill>
        <p:spPr>
          <a:xfrm>
            <a:off x="255090" y="178238"/>
            <a:ext cx="8636000" cy="5702300"/>
          </a:xfrm>
        </p:spPr>
      </p:pic>
      <p:sp>
        <p:nvSpPr>
          <p:cNvPr id="8" name="Rubrik 7">
            <a:extLst>
              <a:ext uri="{FF2B5EF4-FFF2-40B4-BE49-F238E27FC236}">
                <a16:creationId xmlns:a16="http://schemas.microsoft.com/office/drawing/2014/main" id="{F8EBFD8E-59BC-AE4B-9447-BC63FBCB174C}"/>
              </a:ext>
            </a:extLst>
          </p:cNvPr>
          <p:cNvSpPr>
            <a:spLocks noGrp="1"/>
          </p:cNvSpPr>
          <p:nvPr>
            <p:ph type="title"/>
          </p:nvPr>
        </p:nvSpPr>
        <p:spPr>
          <a:xfrm>
            <a:off x="747713" y="1828800"/>
            <a:ext cx="4230687" cy="2417379"/>
          </a:xfrm>
        </p:spPr>
        <p:txBody>
          <a:bodyPr/>
          <a:lstStyle/>
          <a:p>
            <a:r>
              <a:rPr lang="sv-SE" dirty="0"/>
              <a:t>Tillgångsförvaltning i energisektorn</a:t>
            </a:r>
            <a:br>
              <a:rPr lang="sv-SE" dirty="0"/>
            </a:br>
            <a:br>
              <a:rPr lang="sv-SE" dirty="0"/>
            </a:br>
            <a:r>
              <a:rPr lang="sv-SE" sz="2000" dirty="0"/>
              <a:t>En introduktion till strategisk tillgångsförvaltning</a:t>
            </a:r>
            <a:br>
              <a:rPr lang="sv-SE" sz="2000" dirty="0"/>
            </a:br>
            <a:br>
              <a:rPr lang="sv-SE" sz="2000" dirty="0"/>
            </a:br>
            <a:endParaRPr lang="sv-SE" sz="2000" dirty="0"/>
          </a:p>
        </p:txBody>
      </p:sp>
    </p:spTree>
    <p:extLst>
      <p:ext uri="{BB962C8B-B14F-4D97-AF65-F5344CB8AC3E}">
        <p14:creationId xmlns:p14="http://schemas.microsoft.com/office/powerpoint/2010/main" val="404369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3FDE15AD-2241-A24E-90F9-A56D1BE7BB03}"/>
              </a:ext>
            </a:extLst>
          </p:cNvPr>
          <p:cNvSpPr txBox="1">
            <a:spLocks/>
          </p:cNvSpPr>
          <p:nvPr/>
        </p:nvSpPr>
        <p:spPr>
          <a:xfrm>
            <a:off x="173421" y="89557"/>
            <a:ext cx="8276897"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chemeClr val="tx2"/>
                </a:solidFill>
                <a:latin typeface="Calibri"/>
                <a:ea typeface="+mj-ea"/>
                <a:cs typeface="Calibri"/>
              </a:defRPr>
            </a:lvl1pPr>
          </a:lstStyle>
          <a:p>
            <a:pPr algn="ctr"/>
            <a:r>
              <a:rPr lang="sv-SE" dirty="0">
                <a:solidFill>
                  <a:schemeClr val="tx1"/>
                </a:solidFill>
              </a:rPr>
              <a:t>En organisation som jobbar med tillgångsförvaltning</a:t>
            </a:r>
          </a:p>
          <a:p>
            <a:pPr algn="ctr"/>
            <a:r>
              <a:rPr lang="sv-SE" dirty="0">
                <a:solidFill>
                  <a:schemeClr val="tx1"/>
                </a:solidFill>
              </a:rPr>
              <a:t>arbetar med följande moment</a:t>
            </a:r>
          </a:p>
        </p:txBody>
      </p:sp>
      <p:sp>
        <p:nvSpPr>
          <p:cNvPr id="12" name="textruta 11">
            <a:extLst>
              <a:ext uri="{FF2B5EF4-FFF2-40B4-BE49-F238E27FC236}">
                <a16:creationId xmlns:a16="http://schemas.microsoft.com/office/drawing/2014/main" id="{64656148-1A05-5E41-816A-D795423DD423}"/>
              </a:ext>
            </a:extLst>
          </p:cNvPr>
          <p:cNvSpPr txBox="1"/>
          <p:nvPr/>
        </p:nvSpPr>
        <p:spPr>
          <a:xfrm>
            <a:off x="275896" y="1360709"/>
            <a:ext cx="8763000" cy="6370975"/>
          </a:xfrm>
          <a:prstGeom prst="rect">
            <a:avLst/>
          </a:prstGeom>
          <a:noFill/>
        </p:spPr>
        <p:txBody>
          <a:bodyPr wrap="square" rtlCol="0">
            <a:spAutoFit/>
          </a:bodyPr>
          <a:lstStyle/>
          <a:p>
            <a:pPr marL="285750" indent="-285750">
              <a:buFont typeface="Arial" panose="020B0604020202020204" pitchFamily="34" charset="0"/>
              <a:buChar char="•"/>
            </a:pPr>
            <a:r>
              <a:rPr lang="sv-SE" sz="2000" b="1" dirty="0">
                <a:latin typeface="+mj-lt"/>
                <a:cs typeface="Calibri" panose="020F0502020204030204" pitchFamily="34" charset="0"/>
              </a:rPr>
              <a:t>Ser till att målen i organisationen hänger ihop, alla jobbar mot samma mål!</a:t>
            </a:r>
          </a:p>
          <a:p>
            <a:endParaRPr lang="sv-SE" sz="2000" b="1" dirty="0">
              <a:latin typeface="+mj-lt"/>
              <a:cs typeface="Calibri" panose="020F0502020204030204" pitchFamily="34" charset="0"/>
            </a:endParaRPr>
          </a:p>
          <a:p>
            <a:pPr marL="285750" indent="-285750">
              <a:buFont typeface="Arial" panose="020B0604020202020204" pitchFamily="34" charset="0"/>
              <a:buChar char="•"/>
            </a:pPr>
            <a:r>
              <a:rPr lang="sv-SE" sz="2000" b="1" dirty="0">
                <a:latin typeface="+mj-lt"/>
                <a:cs typeface="Calibri" panose="020F0502020204030204" pitchFamily="34" charset="0"/>
              </a:rPr>
              <a:t>Tar fram en riskhanteringsprocess för att uppnå ökad framförhållning.</a:t>
            </a:r>
          </a:p>
          <a:p>
            <a:endParaRPr lang="sv-SE" sz="2000" b="1" dirty="0">
              <a:latin typeface="+mj-lt"/>
              <a:cs typeface="Calibri" panose="020F0502020204030204" pitchFamily="34" charset="0"/>
            </a:endParaRPr>
          </a:p>
          <a:p>
            <a:pPr marL="285750" indent="-285750">
              <a:buFont typeface="Arial" panose="020B0604020202020204" pitchFamily="34" charset="0"/>
              <a:buChar char="•"/>
            </a:pPr>
            <a:r>
              <a:rPr lang="sv-SE" sz="2000" b="1" dirty="0">
                <a:latin typeface="+mj-lt"/>
                <a:cs typeface="Calibri" panose="020F0502020204030204" pitchFamily="34" charset="0"/>
              </a:rPr>
              <a:t>Tar fram flera nivåer av policyer, strategier och instruktioner. </a:t>
            </a:r>
          </a:p>
          <a:p>
            <a:pPr marL="285750" indent="-285750">
              <a:buFont typeface="Arial" panose="020B0604020202020204" pitchFamily="34" charset="0"/>
              <a:buChar char="•"/>
            </a:pPr>
            <a:endParaRPr lang="sv-SE" sz="2000" b="1" dirty="0">
              <a:latin typeface="+mj-lt"/>
              <a:cs typeface="Calibri" panose="020F0502020204030204" pitchFamily="34" charset="0"/>
            </a:endParaRPr>
          </a:p>
          <a:p>
            <a:pPr marL="285750" indent="-285750">
              <a:buFont typeface="Arial" panose="020B0604020202020204" pitchFamily="34" charset="0"/>
              <a:buChar char="•"/>
            </a:pPr>
            <a:r>
              <a:rPr lang="sv-SE" sz="2000" b="1" dirty="0">
                <a:latin typeface="+mj-lt"/>
                <a:cs typeface="Calibri" panose="020F0502020204030204" pitchFamily="34" charset="0"/>
              </a:rPr>
              <a:t>Tar fram ledningsplaner för tillgångar för att uppnå god överblick.</a:t>
            </a:r>
          </a:p>
          <a:p>
            <a:endParaRPr lang="sv-SE" sz="2000" b="1" dirty="0">
              <a:latin typeface="+mj-lt"/>
              <a:cs typeface="Calibri" panose="020F0502020204030204" pitchFamily="34" charset="0"/>
            </a:endParaRPr>
          </a:p>
          <a:p>
            <a:pPr marL="285750" indent="-285750">
              <a:buFont typeface="Arial" panose="020B0604020202020204" pitchFamily="34" charset="0"/>
              <a:buChar char="•"/>
            </a:pPr>
            <a:r>
              <a:rPr lang="sv-SE" sz="2000" b="1" dirty="0">
                <a:latin typeface="+mj-lt"/>
                <a:cs typeface="Calibri" panose="020F0502020204030204" pitchFamily="34" charset="0"/>
              </a:rPr>
              <a:t>Arbetar systematiskt med tillgångsinformationen.</a:t>
            </a:r>
          </a:p>
          <a:p>
            <a:pPr marL="285750" indent="-285750">
              <a:buFont typeface="Arial" panose="020B0604020202020204" pitchFamily="34" charset="0"/>
              <a:buChar char="•"/>
            </a:pPr>
            <a:endParaRPr lang="sv-SE" sz="2000" b="1" dirty="0">
              <a:latin typeface="+mj-lt"/>
              <a:cs typeface="Calibri" panose="020F0502020204030204" pitchFamily="34" charset="0"/>
            </a:endParaRPr>
          </a:p>
          <a:p>
            <a:pPr marL="285750" indent="-285750">
              <a:buFont typeface="Arial" panose="020B0604020202020204" pitchFamily="34" charset="0"/>
              <a:buChar char="•"/>
            </a:pPr>
            <a:r>
              <a:rPr lang="sv-SE" sz="2000" b="1" dirty="0">
                <a:latin typeface="+mj-lt"/>
                <a:cs typeface="Calibri" panose="020F0502020204030204" pitchFamily="34" charset="0"/>
              </a:rPr>
              <a:t>Ser till att ha kontroll på riskerna över hela livscykeln.</a:t>
            </a:r>
          </a:p>
          <a:p>
            <a:pPr marL="285750" indent="-285750">
              <a:buFont typeface="Arial" panose="020B0604020202020204" pitchFamily="34" charset="0"/>
              <a:buChar char="•"/>
            </a:pPr>
            <a:endParaRPr lang="sv-SE" sz="2000" b="1" dirty="0">
              <a:latin typeface="+mj-lt"/>
              <a:cs typeface="Calibri" panose="020F0502020204030204" pitchFamily="34" charset="0"/>
            </a:endParaRPr>
          </a:p>
          <a:p>
            <a:pPr marL="285750" indent="-285750">
              <a:buFont typeface="Arial" panose="020B0604020202020204" pitchFamily="34" charset="0"/>
              <a:buChar char="•"/>
            </a:pPr>
            <a:r>
              <a:rPr lang="sv-SE" sz="2000" b="1" dirty="0">
                <a:latin typeface="+mj-lt"/>
                <a:cs typeface="Calibri" panose="020F0502020204030204" pitchFamily="34" charset="0"/>
              </a:rPr>
              <a:t>Tänker på att tillgångens värdeskapande sker på en marknadsplats. </a:t>
            </a:r>
          </a:p>
          <a:p>
            <a:endParaRPr lang="sv-SE" dirty="0">
              <a:latin typeface="+mj-lt"/>
            </a:endParaRPr>
          </a:p>
          <a:p>
            <a:endParaRPr lang="sv-SE" dirty="0">
              <a:latin typeface="+mj-lt"/>
            </a:endParaRPr>
          </a:p>
          <a:p>
            <a:endParaRPr lang="sv-SE" dirty="0">
              <a:latin typeface="+mj-lt"/>
            </a:endParaRPr>
          </a:p>
          <a:p>
            <a:endParaRPr lang="sv-SE" dirty="0">
              <a:latin typeface="+mj-lt"/>
            </a:endParaRPr>
          </a:p>
          <a:p>
            <a:endParaRPr lang="sv-SE" dirty="0">
              <a:latin typeface="+mj-lt"/>
            </a:endParaRPr>
          </a:p>
          <a:p>
            <a:endParaRPr lang="sv-SE" dirty="0"/>
          </a:p>
        </p:txBody>
      </p:sp>
    </p:spTree>
    <p:extLst>
      <p:ext uri="{BB962C8B-B14F-4D97-AF65-F5344CB8AC3E}">
        <p14:creationId xmlns:p14="http://schemas.microsoft.com/office/powerpoint/2010/main" val="2132114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9B6D48-6608-544E-94CD-9735788A564B}"/>
              </a:ext>
            </a:extLst>
          </p:cNvPr>
          <p:cNvSpPr>
            <a:spLocks noGrp="1"/>
          </p:cNvSpPr>
          <p:nvPr>
            <p:ph idx="1"/>
          </p:nvPr>
        </p:nvSpPr>
        <p:spPr>
          <a:xfrm>
            <a:off x="483476" y="1534730"/>
            <a:ext cx="8203324" cy="4525963"/>
          </a:xfrm>
        </p:spPr>
        <p:txBody>
          <a:bodyPr/>
          <a:lstStyle/>
          <a:p>
            <a:pPr marL="285750" indent="-285750">
              <a:buFont typeface="Arial" panose="020B0604020202020204" pitchFamily="34" charset="0"/>
              <a:buChar char="•"/>
            </a:pPr>
            <a:r>
              <a:rPr lang="sv-SE" b="1" dirty="0">
                <a:cs typeface="Calibri" panose="020F0502020204030204" pitchFamily="34" charset="0"/>
              </a:rPr>
              <a:t>Undersöker tillgången, vilket leder till att tillgången upprätthålls, renoveras, modifieras eller monteras ned.</a:t>
            </a:r>
          </a:p>
          <a:p>
            <a:pPr marL="285750" indent="-285750">
              <a:buFont typeface="Arial" panose="020B0604020202020204" pitchFamily="34" charset="0"/>
              <a:buChar char="•"/>
            </a:pPr>
            <a:endParaRPr lang="sv-SE" b="1" dirty="0">
              <a:cs typeface="Calibri" panose="020F0502020204030204" pitchFamily="34" charset="0"/>
            </a:endParaRPr>
          </a:p>
          <a:p>
            <a:pPr marL="285750" indent="-285750">
              <a:buFont typeface="Arial" panose="020B0604020202020204" pitchFamily="34" charset="0"/>
              <a:buChar char="•"/>
            </a:pPr>
            <a:r>
              <a:rPr lang="sv-SE" b="1" dirty="0">
                <a:cs typeface="Calibri" panose="020F0502020204030204" pitchFamily="34" charset="0"/>
              </a:rPr>
              <a:t>Beslutar om tydliga regler för hur beslut om tillgångsrelaterade processer, reinvesteringar och investeringar ska tas fram.</a:t>
            </a:r>
          </a:p>
          <a:p>
            <a:pPr marL="0" indent="0">
              <a:buNone/>
            </a:pPr>
            <a:endParaRPr lang="sv-SE" b="1" dirty="0">
              <a:cs typeface="Calibri" panose="020F0502020204030204" pitchFamily="34" charset="0"/>
            </a:endParaRPr>
          </a:p>
          <a:p>
            <a:pPr marL="285750" indent="-285750">
              <a:buFont typeface="Arial" panose="020B0604020202020204" pitchFamily="34" charset="0"/>
              <a:buChar char="•"/>
            </a:pPr>
            <a:r>
              <a:rPr lang="sv-SE" b="1" dirty="0">
                <a:cs typeface="Calibri" panose="020F0502020204030204" pitchFamily="34" charset="0"/>
              </a:rPr>
              <a:t>Arbetar med alla processer som leder till att tillgångarna är användbara och använder sig av ett brett angreppssätt istället för ”stuprörsmodellen”.</a:t>
            </a:r>
          </a:p>
          <a:p>
            <a:pPr marL="0" indent="0">
              <a:buNone/>
            </a:pPr>
            <a:endParaRPr lang="sv-SE" b="1" dirty="0">
              <a:cs typeface="Calibri" panose="020F0502020204030204" pitchFamily="34" charset="0"/>
            </a:endParaRPr>
          </a:p>
          <a:p>
            <a:pPr marL="285750" indent="-285750">
              <a:buFont typeface="Arial" panose="020B0604020202020204" pitchFamily="34" charset="0"/>
              <a:buChar char="•"/>
            </a:pPr>
            <a:r>
              <a:rPr lang="sv-SE" b="1" dirty="0">
                <a:cs typeface="Calibri" panose="020F0502020204030204" pitchFamily="34" charset="0"/>
              </a:rPr>
              <a:t>Beskriver de tillgångsrelaterade processerna både avseende de övergripande ﬂödena och mer speciﬁkt avseende respektive delprocess för att klargöra hur varje arbetsmoment ska utföras</a:t>
            </a:r>
            <a:r>
              <a:rPr lang="sv-SE" dirty="0">
                <a:cs typeface="Calibri" panose="020F0502020204030204" pitchFamily="34" charset="0"/>
              </a:rPr>
              <a:t>.</a:t>
            </a:r>
          </a:p>
          <a:p>
            <a:endParaRPr lang="sv-SE" dirty="0"/>
          </a:p>
        </p:txBody>
      </p:sp>
    </p:spTree>
    <p:extLst>
      <p:ext uri="{BB962C8B-B14F-4D97-AF65-F5344CB8AC3E}">
        <p14:creationId xmlns:p14="http://schemas.microsoft.com/office/powerpoint/2010/main" val="139373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FA92B8-F0F9-FB45-9071-246754497D44}"/>
              </a:ext>
            </a:extLst>
          </p:cNvPr>
          <p:cNvSpPr>
            <a:spLocks noGrp="1"/>
          </p:cNvSpPr>
          <p:nvPr>
            <p:ph type="title"/>
          </p:nvPr>
        </p:nvSpPr>
        <p:spPr>
          <a:xfrm>
            <a:off x="5118538" y="0"/>
            <a:ext cx="4890168" cy="1143000"/>
          </a:xfrm>
        </p:spPr>
        <p:txBody>
          <a:bodyPr/>
          <a:lstStyle/>
          <a:p>
            <a:r>
              <a:rPr lang="sv-SE" dirty="0" err="1"/>
              <a:t>Fingrid</a:t>
            </a:r>
            <a:r>
              <a:rPr lang="sv-SE" dirty="0"/>
              <a:t>, ett exempel</a:t>
            </a:r>
          </a:p>
        </p:txBody>
      </p:sp>
      <p:sp>
        <p:nvSpPr>
          <p:cNvPr id="3" name="Platshållare för innehåll 2">
            <a:extLst>
              <a:ext uri="{FF2B5EF4-FFF2-40B4-BE49-F238E27FC236}">
                <a16:creationId xmlns:a16="http://schemas.microsoft.com/office/drawing/2014/main" id="{C12472B0-3FE0-3A49-A757-B4E432504165}"/>
              </a:ext>
            </a:extLst>
          </p:cNvPr>
          <p:cNvSpPr>
            <a:spLocks noGrp="1"/>
          </p:cNvSpPr>
          <p:nvPr>
            <p:ph idx="1"/>
          </p:nvPr>
        </p:nvSpPr>
        <p:spPr>
          <a:xfrm>
            <a:off x="5002925" y="998702"/>
            <a:ext cx="3725917" cy="5160360"/>
          </a:xfrm>
        </p:spPr>
        <p:txBody>
          <a:bodyPr>
            <a:normAutofit fontScale="85000" lnSpcReduction="10000"/>
          </a:bodyPr>
          <a:lstStyle/>
          <a:p>
            <a:r>
              <a:rPr lang="sv-SE" b="1" dirty="0"/>
              <a:t>Vikten av små steg, vad är det företaget ska förvalta?</a:t>
            </a:r>
          </a:p>
          <a:p>
            <a:r>
              <a:rPr lang="sv-SE" dirty="0"/>
              <a:t>Ett måste för en effektiv tillgångsförvaltning är en tydlig ansvarsfördelning och uppföljning.</a:t>
            </a:r>
          </a:p>
          <a:p>
            <a:r>
              <a:rPr lang="sv-SE" dirty="0"/>
              <a:t>Det krävs också en fungerande informationshantering med tydliga processer för hur data samlas in och förmedlas inom organisationen.</a:t>
            </a:r>
          </a:p>
          <a:p>
            <a:r>
              <a:rPr lang="sv-SE" b="1" dirty="0"/>
              <a:t>All personal involveras, även leverantörer och andra intressenter.</a:t>
            </a:r>
            <a:endParaRPr lang="sv-SE" dirty="0"/>
          </a:p>
          <a:p>
            <a:r>
              <a:rPr lang="sv-SE" dirty="0"/>
              <a:t>Det krävs en tydlig nedbrytning av strategiska policyer och planer ner till den nivå där de operativa besluten fattas. </a:t>
            </a:r>
          </a:p>
          <a:p>
            <a:r>
              <a:rPr lang="sv-SE" dirty="0"/>
              <a:t>Låt processen ta tid, tala öppenhjärtat om det som fungerar bra och mindre bra!</a:t>
            </a:r>
          </a:p>
          <a:p>
            <a:pPr marL="0" indent="0">
              <a:buNone/>
            </a:pPr>
            <a:endParaRPr lang="sv-SE" dirty="0"/>
          </a:p>
        </p:txBody>
      </p:sp>
      <p:pic>
        <p:nvPicPr>
          <p:cNvPr id="4" name="Bildobjekt 3">
            <a:extLst>
              <a:ext uri="{FF2B5EF4-FFF2-40B4-BE49-F238E27FC236}">
                <a16:creationId xmlns:a16="http://schemas.microsoft.com/office/drawing/2014/main" id="{C12A9648-29F1-1549-80C3-5419DAC9C1D3}"/>
              </a:ext>
            </a:extLst>
          </p:cNvPr>
          <p:cNvPicPr>
            <a:picLocks noChangeAspect="1"/>
          </p:cNvPicPr>
          <p:nvPr/>
        </p:nvPicPr>
        <p:blipFill>
          <a:blip r:embed="rId2"/>
          <a:stretch>
            <a:fillRect/>
          </a:stretch>
        </p:blipFill>
        <p:spPr>
          <a:xfrm>
            <a:off x="-835574" y="0"/>
            <a:ext cx="5697415" cy="6858000"/>
          </a:xfrm>
          <a:prstGeom prst="rect">
            <a:avLst/>
          </a:prstGeom>
        </p:spPr>
      </p:pic>
    </p:spTree>
    <p:extLst>
      <p:ext uri="{BB962C8B-B14F-4D97-AF65-F5344CB8AC3E}">
        <p14:creationId xmlns:p14="http://schemas.microsoft.com/office/powerpoint/2010/main" val="335605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068384" y="176601"/>
            <a:ext cx="4890168" cy="1143000"/>
          </a:xfrm>
        </p:spPr>
        <p:txBody>
          <a:bodyPr/>
          <a:lstStyle/>
          <a:p>
            <a:r>
              <a:rPr lang="sv-SE" dirty="0"/>
              <a:t>Varför behövs tillgångsförvaltning?</a:t>
            </a:r>
          </a:p>
        </p:txBody>
      </p:sp>
      <p:sp>
        <p:nvSpPr>
          <p:cNvPr id="3" name="Platshållare för innehåll 2"/>
          <p:cNvSpPr>
            <a:spLocks noGrp="1"/>
          </p:cNvSpPr>
          <p:nvPr>
            <p:ph idx="1"/>
          </p:nvPr>
        </p:nvSpPr>
        <p:spPr>
          <a:xfrm>
            <a:off x="5068384" y="1319601"/>
            <a:ext cx="3781326" cy="4831026"/>
          </a:xfrm>
        </p:spPr>
        <p:txBody>
          <a:bodyPr>
            <a:normAutofit fontScale="32500" lnSpcReduction="20000"/>
          </a:bodyPr>
          <a:lstStyle/>
          <a:p>
            <a:pPr marL="0" indent="0">
              <a:buNone/>
            </a:pPr>
            <a:r>
              <a:rPr lang="sv-SE" sz="4500" dirty="0"/>
              <a:t>Energibranschen hanterar stora tillgångar. </a:t>
            </a:r>
            <a:br>
              <a:rPr lang="sv-SE" sz="4500" dirty="0"/>
            </a:br>
            <a:r>
              <a:rPr lang="sv-SE" sz="4500" dirty="0"/>
              <a:t>För att möta affärsrisker när en stor del av balansräkningen utgörs av anläggningar och utrustning, behövs en systematik i företagets tillgångar.</a:t>
            </a:r>
          </a:p>
          <a:p>
            <a:pPr marL="0" indent="0">
              <a:buNone/>
            </a:pPr>
            <a:endParaRPr lang="sv-SE" sz="4500" dirty="0"/>
          </a:p>
          <a:p>
            <a:pPr marL="0" indent="0">
              <a:buNone/>
            </a:pPr>
            <a:r>
              <a:rPr lang="sv-SE" sz="4500" dirty="0"/>
              <a:t>Exempel:</a:t>
            </a:r>
          </a:p>
          <a:p>
            <a:pPr marL="0" indent="0">
              <a:buNone/>
            </a:pPr>
            <a:r>
              <a:rPr lang="sv-SE" sz="4500" dirty="0"/>
              <a:t>• hur ska företaget hantera sina fasta kostnader?</a:t>
            </a:r>
          </a:p>
          <a:p>
            <a:pPr marL="0" indent="0">
              <a:buNone/>
            </a:pPr>
            <a:r>
              <a:rPr lang="sv-SE" sz="4500" dirty="0"/>
              <a:t>• hur kan företaget anpassa sig till förändrade omvärldsfaktorer, som energipriser, skatter och styrmedel?</a:t>
            </a:r>
          </a:p>
          <a:p>
            <a:pPr marL="0" indent="0">
              <a:buNone/>
            </a:pPr>
            <a:endParaRPr lang="sv-SE" sz="4500" dirty="0"/>
          </a:p>
          <a:p>
            <a:pPr marL="0" indent="0">
              <a:buNone/>
            </a:pPr>
            <a:r>
              <a:rPr lang="sv-SE" sz="4500" dirty="0"/>
              <a:t>Några fördelar med tillgångsförvaltning:</a:t>
            </a:r>
          </a:p>
          <a:p>
            <a:pPr marL="0" indent="0">
              <a:buNone/>
            </a:pPr>
            <a:r>
              <a:rPr lang="sv-SE" sz="4500" dirty="0"/>
              <a:t>• tillgångarna hamnar i fokus, det skapar mervärde för företaget.</a:t>
            </a:r>
          </a:p>
          <a:p>
            <a:pPr marL="0" indent="0">
              <a:buNone/>
            </a:pPr>
            <a:r>
              <a:rPr lang="sv-SE" sz="4500" dirty="0"/>
              <a:t>• bättre överblick och fungerar som en röd tråd genom hela organisationen, ger bättre beslut och bättre beslut ger en högre ekonomisk utväxling.</a:t>
            </a:r>
          </a:p>
          <a:p>
            <a:pPr marL="0" indent="0">
              <a:buNone/>
            </a:pPr>
            <a:r>
              <a:rPr lang="sv-SE" sz="4500" dirty="0"/>
              <a:t>• företaget blir mindre beroende av individers kunskap och arbetssätt.</a:t>
            </a:r>
          </a:p>
          <a:p>
            <a:pPr marL="0" indent="0">
              <a:buNone/>
            </a:pPr>
            <a:r>
              <a:rPr lang="sv-SE" sz="4500" dirty="0"/>
              <a:t>• en långsiktighet genom hela livscykeln.</a:t>
            </a:r>
          </a:p>
          <a:p>
            <a:pPr marL="0" indent="0">
              <a:buNone/>
            </a:pPr>
            <a:endParaRPr lang="sv-SE" dirty="0"/>
          </a:p>
        </p:txBody>
      </p:sp>
      <p:pic>
        <p:nvPicPr>
          <p:cNvPr id="13" name="Bildobjekt 12">
            <a:extLst>
              <a:ext uri="{FF2B5EF4-FFF2-40B4-BE49-F238E27FC236}">
                <a16:creationId xmlns:a16="http://schemas.microsoft.com/office/drawing/2014/main" id="{28BAEE1E-AAE1-2149-8E34-A22879867944}"/>
              </a:ext>
            </a:extLst>
          </p:cNvPr>
          <p:cNvPicPr>
            <a:picLocks noChangeAspect="1"/>
          </p:cNvPicPr>
          <p:nvPr/>
        </p:nvPicPr>
        <p:blipFill>
          <a:blip r:embed="rId2"/>
          <a:stretch>
            <a:fillRect/>
          </a:stretch>
        </p:blipFill>
        <p:spPr>
          <a:xfrm>
            <a:off x="0" y="0"/>
            <a:ext cx="4929188" cy="6858000"/>
          </a:xfrm>
          <a:prstGeom prst="rect">
            <a:avLst/>
          </a:prstGeom>
        </p:spPr>
      </p:pic>
    </p:spTree>
    <p:extLst>
      <p:ext uri="{BB962C8B-B14F-4D97-AF65-F5344CB8AC3E}">
        <p14:creationId xmlns:p14="http://schemas.microsoft.com/office/powerpoint/2010/main" val="241070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BF36D4A-0BC7-1944-B181-A3DFA9F5AA9A}"/>
              </a:ext>
            </a:extLst>
          </p:cNvPr>
          <p:cNvSpPr>
            <a:spLocks noGrp="1"/>
          </p:cNvSpPr>
          <p:nvPr>
            <p:ph idx="1"/>
          </p:nvPr>
        </p:nvSpPr>
        <p:spPr>
          <a:xfrm>
            <a:off x="3279227" y="1120733"/>
            <a:ext cx="3951890" cy="4753526"/>
          </a:xfrm>
        </p:spPr>
        <p:txBody>
          <a:bodyPr>
            <a:normAutofit fontScale="25000" lnSpcReduction="20000"/>
          </a:bodyPr>
          <a:lstStyle/>
          <a:p>
            <a:pPr marL="0" indent="0">
              <a:buNone/>
            </a:pPr>
            <a:r>
              <a:rPr lang="sv-SE" sz="7200" b="1" dirty="0"/>
              <a:t>Finansiella fördelar</a:t>
            </a:r>
            <a:endParaRPr lang="sv-SE" sz="7200" dirty="0"/>
          </a:p>
          <a:p>
            <a:r>
              <a:rPr lang="sv-SE" sz="7200" dirty="0"/>
              <a:t>Minskade finansiella kostnader.</a:t>
            </a:r>
          </a:p>
          <a:p>
            <a:r>
              <a:rPr lang="sv-SE" sz="7200" dirty="0"/>
              <a:t>Förbättrad avkastning på tillgångar.</a:t>
            </a:r>
            <a:br>
              <a:rPr lang="sv-SE" sz="7200" dirty="0"/>
            </a:br>
            <a:endParaRPr lang="sv-SE" sz="7200" dirty="0"/>
          </a:p>
          <a:p>
            <a:pPr marL="0" indent="0">
              <a:buNone/>
            </a:pPr>
            <a:r>
              <a:rPr lang="sv-SE" sz="7200" b="1" dirty="0"/>
              <a:t>Riskhantering</a:t>
            </a:r>
            <a:endParaRPr lang="sv-SE" sz="7200" dirty="0"/>
          </a:p>
          <a:p>
            <a:r>
              <a:rPr lang="sv-SE" sz="7200" dirty="0"/>
              <a:t>Kontroll på riskerna.</a:t>
            </a:r>
          </a:p>
          <a:p>
            <a:pPr marL="0" indent="0">
              <a:buNone/>
            </a:pPr>
            <a:br>
              <a:rPr lang="sv-SE" sz="7200" dirty="0"/>
            </a:br>
            <a:r>
              <a:rPr lang="sv-SE" sz="7200" b="1" dirty="0"/>
              <a:t>Tillgångar i fokus</a:t>
            </a:r>
            <a:endParaRPr lang="sv-SE" sz="7200" dirty="0"/>
          </a:p>
          <a:p>
            <a:r>
              <a:rPr lang="sv-SE" sz="7200" dirty="0"/>
              <a:t>Strategier och planer så att innehåll och utformning av anläggningar ger få problem.</a:t>
            </a:r>
          </a:p>
          <a:p>
            <a:r>
              <a:rPr lang="sv-SE" sz="7200" dirty="0"/>
              <a:t>Optimerad drift och underhåll via operativ samverkan.</a:t>
            </a:r>
            <a:br>
              <a:rPr lang="sv-SE" sz="7200" dirty="0"/>
            </a:br>
            <a:endParaRPr lang="sv-SE" sz="7200" dirty="0"/>
          </a:p>
          <a:p>
            <a:pPr marL="0" indent="0">
              <a:buNone/>
            </a:pPr>
            <a:r>
              <a:rPr lang="sv-SE" sz="7200" b="1" dirty="0"/>
              <a:t>Informationshantering</a:t>
            </a:r>
            <a:endParaRPr lang="sv-SE" sz="7200" dirty="0"/>
          </a:p>
          <a:p>
            <a:r>
              <a:rPr lang="sv-SE" sz="7200" dirty="0"/>
              <a:t>Metoder för att dokumentera, styra och kommunicera processer.</a:t>
            </a:r>
          </a:p>
          <a:p>
            <a:r>
              <a:rPr lang="sv-SE" sz="7200" dirty="0"/>
              <a:t>Strategier för hur informationen ska nå alla nivåer inom organisationen.</a:t>
            </a:r>
          </a:p>
          <a:p>
            <a:pPr marL="0" indent="0">
              <a:buNone/>
            </a:pPr>
            <a:br>
              <a:rPr lang="sv-SE" sz="9600" dirty="0"/>
            </a:br>
            <a:endParaRPr lang="sv-SE" sz="9600" dirty="0"/>
          </a:p>
          <a:p>
            <a:pPr marL="0" indent="0">
              <a:buNone/>
            </a:pPr>
            <a:endParaRPr lang="sv-SE" dirty="0"/>
          </a:p>
        </p:txBody>
      </p:sp>
      <p:pic>
        <p:nvPicPr>
          <p:cNvPr id="7" name="Bildobjekt 6">
            <a:extLst>
              <a:ext uri="{FF2B5EF4-FFF2-40B4-BE49-F238E27FC236}">
                <a16:creationId xmlns:a16="http://schemas.microsoft.com/office/drawing/2014/main" id="{E21FCF65-8659-464E-976B-7CED332C3779}"/>
              </a:ext>
            </a:extLst>
          </p:cNvPr>
          <p:cNvPicPr>
            <a:picLocks noChangeAspect="1"/>
          </p:cNvPicPr>
          <p:nvPr/>
        </p:nvPicPr>
        <p:blipFill>
          <a:blip r:embed="rId2"/>
          <a:stretch>
            <a:fillRect/>
          </a:stretch>
        </p:blipFill>
        <p:spPr>
          <a:xfrm>
            <a:off x="-1545021" y="0"/>
            <a:ext cx="4577631" cy="6858000"/>
          </a:xfrm>
          <a:prstGeom prst="rect">
            <a:avLst/>
          </a:prstGeom>
        </p:spPr>
      </p:pic>
      <p:sp>
        <p:nvSpPr>
          <p:cNvPr id="9" name="Rubrik 1">
            <a:extLst>
              <a:ext uri="{FF2B5EF4-FFF2-40B4-BE49-F238E27FC236}">
                <a16:creationId xmlns:a16="http://schemas.microsoft.com/office/drawing/2014/main" id="{BB07B817-81EE-9B49-B1D5-02B93C3B7C65}"/>
              </a:ext>
            </a:extLst>
          </p:cNvPr>
          <p:cNvSpPr txBox="1">
            <a:spLocks/>
          </p:cNvSpPr>
          <p:nvPr/>
        </p:nvSpPr>
        <p:spPr>
          <a:xfrm>
            <a:off x="3279227" y="0"/>
            <a:ext cx="489016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chemeClr val="tx2"/>
                </a:solidFill>
                <a:latin typeface="Calibri"/>
                <a:ea typeface="+mj-ea"/>
                <a:cs typeface="Calibri"/>
              </a:defRPr>
            </a:lvl1pPr>
          </a:lstStyle>
          <a:p>
            <a:r>
              <a:rPr lang="sv-SE" dirty="0"/>
              <a:t>Fler fördelar!</a:t>
            </a:r>
          </a:p>
        </p:txBody>
      </p:sp>
    </p:spTree>
    <p:extLst>
      <p:ext uri="{BB962C8B-B14F-4D97-AF65-F5344CB8AC3E}">
        <p14:creationId xmlns:p14="http://schemas.microsoft.com/office/powerpoint/2010/main" val="1368718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E4C72A-A03F-2E40-B249-F214ED1804E7}"/>
              </a:ext>
            </a:extLst>
          </p:cNvPr>
          <p:cNvSpPr>
            <a:spLocks noGrp="1"/>
          </p:cNvSpPr>
          <p:nvPr>
            <p:ph type="title"/>
          </p:nvPr>
        </p:nvSpPr>
        <p:spPr>
          <a:xfrm>
            <a:off x="5349766" y="276117"/>
            <a:ext cx="3996788" cy="1016655"/>
          </a:xfrm>
        </p:spPr>
        <p:txBody>
          <a:bodyPr/>
          <a:lstStyle/>
          <a:p>
            <a:r>
              <a:rPr lang="sv-SE" dirty="0"/>
              <a:t>Ännu fler fördelar</a:t>
            </a:r>
          </a:p>
        </p:txBody>
      </p:sp>
      <p:sp>
        <p:nvSpPr>
          <p:cNvPr id="3" name="Platshållare för innehåll 2">
            <a:extLst>
              <a:ext uri="{FF2B5EF4-FFF2-40B4-BE49-F238E27FC236}">
                <a16:creationId xmlns:a16="http://schemas.microsoft.com/office/drawing/2014/main" id="{81BCADE1-6166-F149-B9B3-E1E135F58657}"/>
              </a:ext>
            </a:extLst>
          </p:cNvPr>
          <p:cNvSpPr>
            <a:spLocks noGrp="1"/>
          </p:cNvSpPr>
          <p:nvPr>
            <p:ph idx="1"/>
          </p:nvPr>
        </p:nvSpPr>
        <p:spPr>
          <a:xfrm>
            <a:off x="5234152" y="1419117"/>
            <a:ext cx="3476066" cy="4525963"/>
          </a:xfrm>
        </p:spPr>
        <p:txBody>
          <a:bodyPr>
            <a:normAutofit fontScale="85000" lnSpcReduction="20000"/>
          </a:bodyPr>
          <a:lstStyle/>
          <a:p>
            <a:pPr marL="0" indent="0">
              <a:buNone/>
            </a:pPr>
            <a:br>
              <a:rPr lang="sv-SE" dirty="0"/>
            </a:br>
            <a:r>
              <a:rPr lang="sv-SE" b="1" dirty="0"/>
              <a:t>Organisationen</a:t>
            </a:r>
            <a:endParaRPr lang="sv-SE" dirty="0"/>
          </a:p>
          <a:p>
            <a:r>
              <a:rPr lang="sv-SE" dirty="0"/>
              <a:t>Översyn och ständig förbättring av processer, arbetssätt och prestanda.</a:t>
            </a:r>
          </a:p>
          <a:p>
            <a:r>
              <a:rPr lang="sv-SE" dirty="0"/>
              <a:t>Bättre effektivitet.</a:t>
            </a:r>
          </a:p>
          <a:p>
            <a:r>
              <a:rPr lang="sv-SE" dirty="0"/>
              <a:t>Bättre måluppfyllnad.</a:t>
            </a:r>
            <a:br>
              <a:rPr lang="sv-SE" dirty="0"/>
            </a:br>
            <a:endParaRPr lang="sv-SE" dirty="0"/>
          </a:p>
          <a:p>
            <a:pPr marL="0" indent="0">
              <a:buNone/>
            </a:pPr>
            <a:r>
              <a:rPr lang="sv-SE" b="1" dirty="0"/>
              <a:t>Service </a:t>
            </a:r>
            <a:endParaRPr lang="sv-SE" dirty="0"/>
          </a:p>
          <a:p>
            <a:r>
              <a:rPr lang="sv-SE" dirty="0"/>
              <a:t>Förbättrad service och leveranser.</a:t>
            </a:r>
          </a:p>
          <a:p>
            <a:r>
              <a:rPr lang="sv-SE" dirty="0"/>
              <a:t>Nöjdare kunder och intressenter.</a:t>
            </a:r>
            <a:br>
              <a:rPr lang="sv-SE" dirty="0"/>
            </a:br>
            <a:endParaRPr lang="sv-SE" dirty="0"/>
          </a:p>
          <a:p>
            <a:pPr marL="0" indent="0">
              <a:buNone/>
            </a:pPr>
            <a:r>
              <a:rPr lang="sv-SE" b="1" dirty="0"/>
              <a:t>Socialt ansvarstagande</a:t>
            </a:r>
            <a:endParaRPr lang="sv-SE" dirty="0"/>
          </a:p>
          <a:p>
            <a:r>
              <a:rPr lang="sv-SE" dirty="0"/>
              <a:t>Visar på socialt ansvarstagande.</a:t>
            </a:r>
          </a:p>
          <a:p>
            <a:r>
              <a:rPr lang="sv-SE" dirty="0"/>
              <a:t>Visar på organisationens vilja och förmåga att leva upp till miljökraven som ställs.</a:t>
            </a:r>
          </a:p>
          <a:p>
            <a:pPr marL="0" indent="0">
              <a:buNone/>
            </a:pPr>
            <a:endParaRPr lang="sv-SE" dirty="0"/>
          </a:p>
        </p:txBody>
      </p:sp>
      <p:pic>
        <p:nvPicPr>
          <p:cNvPr id="4" name="Bildobjekt 3">
            <a:extLst>
              <a:ext uri="{FF2B5EF4-FFF2-40B4-BE49-F238E27FC236}">
                <a16:creationId xmlns:a16="http://schemas.microsoft.com/office/drawing/2014/main" id="{9D45A369-5949-144F-8977-E83A9AEC87BA}"/>
              </a:ext>
            </a:extLst>
          </p:cNvPr>
          <p:cNvPicPr>
            <a:picLocks noChangeAspect="1"/>
          </p:cNvPicPr>
          <p:nvPr/>
        </p:nvPicPr>
        <p:blipFill>
          <a:blip r:embed="rId2"/>
          <a:stretch>
            <a:fillRect/>
          </a:stretch>
        </p:blipFill>
        <p:spPr>
          <a:xfrm>
            <a:off x="-417524" y="0"/>
            <a:ext cx="5494020" cy="6858000"/>
          </a:xfrm>
          <a:prstGeom prst="rect">
            <a:avLst/>
          </a:prstGeom>
        </p:spPr>
      </p:pic>
    </p:spTree>
    <p:extLst>
      <p:ext uri="{BB962C8B-B14F-4D97-AF65-F5344CB8AC3E}">
        <p14:creationId xmlns:p14="http://schemas.microsoft.com/office/powerpoint/2010/main" val="2319494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96687" y="-193336"/>
            <a:ext cx="4890168" cy="1143000"/>
          </a:xfrm>
        </p:spPr>
        <p:txBody>
          <a:bodyPr/>
          <a:lstStyle/>
          <a:p>
            <a:r>
              <a:rPr lang="sv-SE" dirty="0"/>
              <a:t>Grundprinciper</a:t>
            </a:r>
          </a:p>
        </p:txBody>
      </p:sp>
      <p:sp>
        <p:nvSpPr>
          <p:cNvPr id="3" name="Platshållare för innehåll 2"/>
          <p:cNvSpPr>
            <a:spLocks noGrp="1"/>
          </p:cNvSpPr>
          <p:nvPr>
            <p:ph idx="1"/>
          </p:nvPr>
        </p:nvSpPr>
        <p:spPr>
          <a:xfrm>
            <a:off x="2729916" y="245318"/>
            <a:ext cx="6083009" cy="5629965"/>
          </a:xfrm>
        </p:spPr>
        <p:txBody>
          <a:bodyPr>
            <a:normAutofit fontScale="92500"/>
          </a:bodyPr>
          <a:lstStyle/>
          <a:p>
            <a:r>
              <a:rPr lang="sv-SE" b="1" dirty="0"/>
              <a:t>Värde:</a:t>
            </a:r>
            <a:r>
              <a:rPr lang="sv-SE" dirty="0"/>
              <a:t> Tillgångar finns för att ge organisationen och dess intressenter värde. En viktig hörnsten är hantering av risk och information relaterat till riskbedömningar. Tillsammans med ett ramverk för beslutsfattande säkerställs ett konsekvent bästa beslutsfattande.</a:t>
            </a:r>
          </a:p>
          <a:p>
            <a:endParaRPr lang="sv-SE" dirty="0"/>
          </a:p>
          <a:p>
            <a:r>
              <a:rPr lang="sv-SE" b="1" dirty="0"/>
              <a:t>Gemensam inriktning:</a:t>
            </a:r>
            <a:r>
              <a:rPr lang="sv-SE" dirty="0"/>
              <a:t> Strategier, tekniska och finansiella beslut, planer och aktiviteter är enhetliga med varandra. </a:t>
            </a:r>
          </a:p>
          <a:p>
            <a:pPr marL="0" indent="0">
              <a:buNone/>
            </a:pPr>
            <a:endParaRPr lang="sv-SE" dirty="0"/>
          </a:p>
          <a:p>
            <a:r>
              <a:rPr lang="sv-SE" b="1" dirty="0"/>
              <a:t>Ledarskap och återkoppling:</a:t>
            </a:r>
            <a:r>
              <a:rPr lang="sv-SE" dirty="0"/>
              <a:t> Företaget får bäst utväxling genom ett bra ledarskap och rätt avvägd återkoppling. </a:t>
            </a:r>
          </a:p>
          <a:p>
            <a:endParaRPr lang="sv-SE" dirty="0"/>
          </a:p>
          <a:p>
            <a:r>
              <a:rPr lang="sv-SE" b="1" dirty="0"/>
              <a:t>Säkerställande</a:t>
            </a:r>
            <a:r>
              <a:rPr lang="sv-SE" dirty="0"/>
              <a:t> – Förvaltning av tillgångar säkerställer att tillgångarna kommer att uppfylla sitt avsedda syfte. Säkerställandet tillämpas på tillgångar, förvaltning av tillgångar och ledningssystem för tillgångar.</a:t>
            </a:r>
          </a:p>
          <a:p>
            <a:endParaRPr lang="sv-SE" dirty="0"/>
          </a:p>
          <a:p>
            <a:pPr marL="0" indent="0">
              <a:buNone/>
            </a:pPr>
            <a:endParaRPr lang="sv-SE" dirty="0"/>
          </a:p>
        </p:txBody>
      </p:sp>
    </p:spTree>
    <p:extLst>
      <p:ext uri="{BB962C8B-B14F-4D97-AF65-F5344CB8AC3E}">
        <p14:creationId xmlns:p14="http://schemas.microsoft.com/office/powerpoint/2010/main" val="344751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D6F77E-F320-5E49-9D2B-DA290350FAB4}"/>
              </a:ext>
            </a:extLst>
          </p:cNvPr>
          <p:cNvSpPr>
            <a:spLocks noGrp="1"/>
          </p:cNvSpPr>
          <p:nvPr>
            <p:ph type="title"/>
          </p:nvPr>
        </p:nvSpPr>
        <p:spPr>
          <a:xfrm>
            <a:off x="3796632" y="79933"/>
            <a:ext cx="4890168" cy="1143000"/>
          </a:xfrm>
        </p:spPr>
        <p:txBody>
          <a:bodyPr/>
          <a:lstStyle/>
          <a:p>
            <a:r>
              <a:rPr lang="sv-SE" dirty="0"/>
              <a:t>Definitioner</a:t>
            </a:r>
          </a:p>
        </p:txBody>
      </p:sp>
      <p:sp>
        <p:nvSpPr>
          <p:cNvPr id="6" name="Platshållare för innehåll 5">
            <a:extLst>
              <a:ext uri="{FF2B5EF4-FFF2-40B4-BE49-F238E27FC236}">
                <a16:creationId xmlns:a16="http://schemas.microsoft.com/office/drawing/2014/main" id="{35D44F42-0571-794C-9894-DD3A314A8DB2}"/>
              </a:ext>
            </a:extLst>
          </p:cNvPr>
          <p:cNvSpPr txBox="1">
            <a:spLocks noGrp="1"/>
          </p:cNvSpPr>
          <p:nvPr>
            <p:ph idx="1"/>
          </p:nvPr>
        </p:nvSpPr>
        <p:spPr>
          <a:xfrm>
            <a:off x="3796632" y="1377075"/>
            <a:ext cx="4890168" cy="5016758"/>
          </a:xfrm>
          <a:prstGeom prst="rect">
            <a:avLst/>
          </a:prstGeom>
          <a:noFill/>
        </p:spPr>
        <p:txBody>
          <a:bodyPr wrap="square" rtlCol="0">
            <a:spAutoFit/>
          </a:bodyPr>
          <a:lstStyle/>
          <a:p>
            <a:r>
              <a:rPr lang="sv-SE" dirty="0"/>
              <a:t>Asset - Tillgång - Sak, enhet eller utgiftspost som har potentiellt eller aktuellt värde för en organisation.</a:t>
            </a:r>
          </a:p>
          <a:p>
            <a:pPr marL="0" indent="0">
              <a:buNone/>
            </a:pPr>
            <a:r>
              <a:rPr lang="sv-SE" dirty="0"/>
              <a:t> </a:t>
            </a:r>
          </a:p>
          <a:p>
            <a:r>
              <a:rPr lang="sv-SE" dirty="0"/>
              <a:t>Asset Management - Aktivitet som reducerar osäkerheten, associerad med att nå företagsmålen, genom användandet av företagets tillgångar. </a:t>
            </a:r>
          </a:p>
          <a:p>
            <a:endParaRPr lang="sv-SE" dirty="0"/>
          </a:p>
          <a:p>
            <a:r>
              <a:rPr lang="sv-SE" dirty="0"/>
              <a:t>Asset Management system - En uppsättning av relaterade eller samverkande funktioner i en organisation som etablerar policys, målsättningar och processer för att nå målsättningarna.</a:t>
            </a:r>
          </a:p>
          <a:p>
            <a:endParaRPr lang="sv-SE" dirty="0"/>
          </a:p>
        </p:txBody>
      </p:sp>
      <p:pic>
        <p:nvPicPr>
          <p:cNvPr id="4" name="Bildobjekt 3">
            <a:extLst>
              <a:ext uri="{FF2B5EF4-FFF2-40B4-BE49-F238E27FC236}">
                <a16:creationId xmlns:a16="http://schemas.microsoft.com/office/drawing/2014/main" id="{EF752D3E-A22F-8340-85EE-A79D7B1C1DB8}"/>
              </a:ext>
            </a:extLst>
          </p:cNvPr>
          <p:cNvPicPr>
            <a:picLocks noChangeAspect="1"/>
          </p:cNvPicPr>
          <p:nvPr/>
        </p:nvPicPr>
        <p:blipFill>
          <a:blip r:embed="rId2"/>
          <a:stretch>
            <a:fillRect/>
          </a:stretch>
        </p:blipFill>
        <p:spPr>
          <a:xfrm>
            <a:off x="-186131" y="3121572"/>
            <a:ext cx="4203481" cy="3736428"/>
          </a:xfrm>
          <a:prstGeom prst="rect">
            <a:avLst/>
          </a:prstGeom>
        </p:spPr>
      </p:pic>
    </p:spTree>
    <p:extLst>
      <p:ext uri="{BB962C8B-B14F-4D97-AF65-F5344CB8AC3E}">
        <p14:creationId xmlns:p14="http://schemas.microsoft.com/office/powerpoint/2010/main" val="383984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64494" y="342691"/>
            <a:ext cx="4890168" cy="1143000"/>
          </a:xfrm>
        </p:spPr>
        <p:txBody>
          <a:bodyPr>
            <a:normAutofit fontScale="90000"/>
          </a:bodyPr>
          <a:lstStyle/>
          <a:p>
            <a:r>
              <a:rPr lang="sv-SE" dirty="0"/>
              <a:t>För att tillgångsförvaltning ska bli framgångsrik behövs:</a:t>
            </a:r>
            <a:br>
              <a:rPr lang="sv-SE" dirty="0"/>
            </a:br>
            <a:endParaRPr lang="sv-SE" dirty="0"/>
          </a:p>
        </p:txBody>
      </p:sp>
      <p:sp>
        <p:nvSpPr>
          <p:cNvPr id="3" name="Platshållare för innehåll 2"/>
          <p:cNvSpPr>
            <a:spLocks noGrp="1"/>
          </p:cNvSpPr>
          <p:nvPr>
            <p:ph idx="1"/>
          </p:nvPr>
        </p:nvSpPr>
        <p:spPr>
          <a:xfrm>
            <a:off x="4164494" y="1914119"/>
            <a:ext cx="4890168" cy="4525963"/>
          </a:xfrm>
        </p:spPr>
        <p:txBody>
          <a:bodyPr>
            <a:normAutofit/>
          </a:bodyPr>
          <a:lstStyle/>
          <a:p>
            <a:pPr marL="0" indent="0">
              <a:buNone/>
            </a:pPr>
            <a:r>
              <a:rPr lang="sv-SE" dirty="0"/>
              <a:t>• enkla och långsiktiga mål med tydlig ansvarsfördelning.</a:t>
            </a:r>
          </a:p>
          <a:p>
            <a:pPr marL="0" indent="0">
              <a:buNone/>
            </a:pPr>
            <a:r>
              <a:rPr lang="sv-SE" dirty="0"/>
              <a:t>• förståelse för marknadens förutsättningar.  </a:t>
            </a:r>
          </a:p>
          <a:p>
            <a:pPr marL="0" indent="0">
              <a:buNone/>
            </a:pPr>
            <a:r>
              <a:rPr lang="sv-SE" dirty="0"/>
              <a:t>• en objektiv bedömning av interna frågor baserad på kunskap och fakta.</a:t>
            </a:r>
          </a:p>
          <a:p>
            <a:pPr marL="0" indent="0">
              <a:buNone/>
            </a:pPr>
            <a:r>
              <a:rPr lang="sv-SE" dirty="0"/>
              <a:t>• effektiv implementering, vilket bland annat innebär att kommunikation om tillgångsförvaltningen sker till personal inom på alla nivåer. I vissa fall kan samarbetspartners, kunder och andra utom företaget, behöva informeras.</a:t>
            </a:r>
            <a:br>
              <a:rPr lang="sv-SE" dirty="0"/>
            </a:br>
            <a:endParaRPr lang="sv-SE" dirty="0"/>
          </a:p>
        </p:txBody>
      </p:sp>
      <p:pic>
        <p:nvPicPr>
          <p:cNvPr id="5" name="Bildobjekt 4">
            <a:extLst>
              <a:ext uri="{FF2B5EF4-FFF2-40B4-BE49-F238E27FC236}">
                <a16:creationId xmlns:a16="http://schemas.microsoft.com/office/drawing/2014/main" id="{613DA634-9C80-9543-AEFE-A9DC425DECD1}"/>
              </a:ext>
            </a:extLst>
          </p:cNvPr>
          <p:cNvPicPr>
            <a:picLocks noChangeAspect="1"/>
          </p:cNvPicPr>
          <p:nvPr/>
        </p:nvPicPr>
        <p:blipFill>
          <a:blip r:embed="rId2"/>
          <a:stretch>
            <a:fillRect/>
          </a:stretch>
        </p:blipFill>
        <p:spPr>
          <a:xfrm>
            <a:off x="-3844537" y="0"/>
            <a:ext cx="7689073" cy="6858000"/>
          </a:xfrm>
          <a:prstGeom prst="rect">
            <a:avLst/>
          </a:prstGeom>
        </p:spPr>
      </p:pic>
    </p:spTree>
    <p:extLst>
      <p:ext uri="{BB962C8B-B14F-4D97-AF65-F5344CB8AC3E}">
        <p14:creationId xmlns:p14="http://schemas.microsoft.com/office/powerpoint/2010/main" val="414629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A6F2CB5-3533-9E48-97E3-8067C2A5048F}"/>
              </a:ext>
            </a:extLst>
          </p:cNvPr>
          <p:cNvPicPr>
            <a:picLocks noChangeAspect="1"/>
          </p:cNvPicPr>
          <p:nvPr/>
        </p:nvPicPr>
        <p:blipFill>
          <a:blip r:embed="rId3"/>
          <a:stretch>
            <a:fillRect/>
          </a:stretch>
        </p:blipFill>
        <p:spPr>
          <a:xfrm>
            <a:off x="75105" y="-73792"/>
            <a:ext cx="8658992" cy="6868819"/>
          </a:xfrm>
          <a:prstGeom prst="rect">
            <a:avLst/>
          </a:prstGeom>
        </p:spPr>
      </p:pic>
      <p:sp>
        <p:nvSpPr>
          <p:cNvPr id="2" name="textruta 1">
            <a:extLst>
              <a:ext uri="{FF2B5EF4-FFF2-40B4-BE49-F238E27FC236}">
                <a16:creationId xmlns:a16="http://schemas.microsoft.com/office/drawing/2014/main" id="{DC9DF20A-FAB6-4643-A00C-71E96400D5B5}"/>
              </a:ext>
            </a:extLst>
          </p:cNvPr>
          <p:cNvSpPr txBox="1"/>
          <p:nvPr/>
        </p:nvSpPr>
        <p:spPr>
          <a:xfrm>
            <a:off x="336331" y="6533417"/>
            <a:ext cx="3648563" cy="523220"/>
          </a:xfrm>
          <a:prstGeom prst="rect">
            <a:avLst/>
          </a:prstGeom>
          <a:noFill/>
        </p:spPr>
        <p:txBody>
          <a:bodyPr wrap="none" rtlCol="0">
            <a:spAutoFit/>
          </a:bodyPr>
          <a:lstStyle/>
          <a:p>
            <a:r>
              <a:rPr lang="sv-SE" sz="1400" dirty="0">
                <a:latin typeface="+mj-lt"/>
              </a:rPr>
              <a:t>Källa: </a:t>
            </a:r>
            <a:r>
              <a:rPr lang="sv-SE" sz="1400" dirty="0"/>
              <a:t>The </a:t>
            </a:r>
            <a:r>
              <a:rPr lang="sv-SE" sz="1400" dirty="0" err="1"/>
              <a:t>Institute</a:t>
            </a:r>
            <a:r>
              <a:rPr lang="sv-SE" sz="1400" dirty="0"/>
              <a:t> </a:t>
            </a:r>
            <a:r>
              <a:rPr lang="sv-SE" sz="1400" dirty="0" err="1"/>
              <a:t>of</a:t>
            </a:r>
            <a:r>
              <a:rPr lang="sv-SE" sz="1400" dirty="0"/>
              <a:t> Asset Management 2015.</a:t>
            </a:r>
          </a:p>
          <a:p>
            <a:r>
              <a:rPr lang="sv-SE" sz="1400" dirty="0">
                <a:latin typeface="+mj-lt"/>
              </a:rPr>
              <a:t> </a:t>
            </a:r>
          </a:p>
        </p:txBody>
      </p:sp>
    </p:spTree>
    <p:extLst>
      <p:ext uri="{BB962C8B-B14F-4D97-AF65-F5344CB8AC3E}">
        <p14:creationId xmlns:p14="http://schemas.microsoft.com/office/powerpoint/2010/main" val="1795869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11942" y="257502"/>
            <a:ext cx="4890168" cy="1143000"/>
          </a:xfrm>
        </p:spPr>
        <p:txBody>
          <a:bodyPr/>
          <a:lstStyle/>
          <a:p>
            <a:r>
              <a:rPr lang="sv-SE" dirty="0"/>
              <a:t>Metodik</a:t>
            </a:r>
          </a:p>
        </p:txBody>
      </p:sp>
      <p:sp>
        <p:nvSpPr>
          <p:cNvPr id="3" name="Platshållare för innehåll 2"/>
          <p:cNvSpPr>
            <a:spLocks noGrp="1"/>
          </p:cNvSpPr>
          <p:nvPr>
            <p:ph idx="1"/>
          </p:nvPr>
        </p:nvSpPr>
        <p:spPr>
          <a:xfrm>
            <a:off x="4038369" y="1558158"/>
            <a:ext cx="4890168" cy="4525963"/>
          </a:xfrm>
        </p:spPr>
        <p:txBody>
          <a:bodyPr>
            <a:normAutofit/>
          </a:bodyPr>
          <a:lstStyle/>
          <a:p>
            <a:pPr marL="0" indent="0">
              <a:buNone/>
            </a:pPr>
            <a:r>
              <a:rPr lang="sv-SE" dirty="0"/>
              <a:t>Metodiken för strategisk tillgångsförvaltning består av tre huvudsakliga delar: </a:t>
            </a:r>
          </a:p>
          <a:p>
            <a:pPr marL="0" indent="0">
              <a:buNone/>
            </a:pPr>
            <a:endParaRPr lang="sv-SE" dirty="0"/>
          </a:p>
          <a:p>
            <a:pPr marL="457200" indent="-457200">
              <a:buAutoNum type="arabicPeriod"/>
            </a:pPr>
            <a:r>
              <a:rPr lang="sv-SE" dirty="0"/>
              <a:t>Strategisk nedbrytning av policyer, strategier och mål.</a:t>
            </a:r>
          </a:p>
          <a:p>
            <a:pPr marL="457200" indent="-457200">
              <a:buAutoNum type="arabicPeriod"/>
            </a:pPr>
            <a:endParaRPr lang="sv-SE" dirty="0"/>
          </a:p>
          <a:p>
            <a:pPr marL="457200" indent="-457200">
              <a:buAutoNum type="arabicPeriod" startAt="2"/>
            </a:pPr>
            <a:r>
              <a:rPr lang="sv-SE" dirty="0"/>
              <a:t>Hantering av information om tillgångarna. </a:t>
            </a:r>
          </a:p>
          <a:p>
            <a:pPr marL="457200" indent="-457200">
              <a:buAutoNum type="arabicPeriod" startAt="2"/>
            </a:pPr>
            <a:endParaRPr lang="sv-SE" dirty="0"/>
          </a:p>
          <a:p>
            <a:pPr marL="0" indent="0">
              <a:buNone/>
            </a:pPr>
            <a:r>
              <a:rPr lang="sv-SE" dirty="0"/>
              <a:t>3. 	Utveckling och användning av interna 	standarder.</a:t>
            </a:r>
          </a:p>
        </p:txBody>
      </p:sp>
      <p:pic>
        <p:nvPicPr>
          <p:cNvPr id="5" name="Bildobjekt 4">
            <a:extLst>
              <a:ext uri="{FF2B5EF4-FFF2-40B4-BE49-F238E27FC236}">
                <a16:creationId xmlns:a16="http://schemas.microsoft.com/office/drawing/2014/main" id="{B2311911-65EA-7345-8566-E6FCD48CD30C}"/>
              </a:ext>
            </a:extLst>
          </p:cNvPr>
          <p:cNvPicPr>
            <a:picLocks noChangeAspect="1"/>
          </p:cNvPicPr>
          <p:nvPr/>
        </p:nvPicPr>
        <p:blipFill>
          <a:blip r:embed="rId2"/>
          <a:stretch>
            <a:fillRect/>
          </a:stretch>
        </p:blipFill>
        <p:spPr>
          <a:xfrm>
            <a:off x="73573" y="1133748"/>
            <a:ext cx="3848030" cy="4950373"/>
          </a:xfrm>
          <a:prstGeom prst="rect">
            <a:avLst/>
          </a:prstGeom>
        </p:spPr>
      </p:pic>
    </p:spTree>
    <p:extLst>
      <p:ext uri="{BB962C8B-B14F-4D97-AF65-F5344CB8AC3E}">
        <p14:creationId xmlns:p14="http://schemas.microsoft.com/office/powerpoint/2010/main" val="756741725"/>
      </p:ext>
    </p:extLst>
  </p:cSld>
  <p:clrMapOvr>
    <a:masterClrMapping/>
  </p:clrMapOvr>
</p:sld>
</file>

<file path=ppt/theme/theme1.xml><?xml version="1.0" encoding="utf-8"?>
<a:theme xmlns:a="http://schemas.openxmlformats.org/drawingml/2006/main" name="Office-tema">
  <a:themeElements>
    <a:clrScheme name="Energiforsk">
      <a:dk1>
        <a:sysClr val="windowText" lastClr="000000"/>
      </a:dk1>
      <a:lt1>
        <a:sysClr val="window" lastClr="FFFFFF"/>
      </a:lt1>
      <a:dk2>
        <a:srgbClr val="979797"/>
      </a:dk2>
      <a:lt2>
        <a:srgbClr val="E8E8E8"/>
      </a:lt2>
      <a:accent1>
        <a:srgbClr val="F7B24B"/>
      </a:accent1>
      <a:accent2>
        <a:srgbClr val="E6720C"/>
      </a:accent2>
      <a:accent3>
        <a:srgbClr val="57662F"/>
      </a:accent3>
      <a:accent4>
        <a:srgbClr val="236687"/>
      </a:accent4>
      <a:accent5>
        <a:srgbClr val="514A61"/>
      </a:accent5>
      <a:accent6>
        <a:srgbClr val="768C41"/>
      </a:accent6>
      <a:hlink>
        <a:srgbClr val="2A82AF"/>
      </a:hlink>
      <a:folHlink>
        <a:srgbClr val="72688C"/>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21F61E19D455348AECBDB7DD7482659" ma:contentTypeVersion="7" ma:contentTypeDescription="Skapa ett nytt dokument." ma:contentTypeScope="" ma:versionID="540dc4222834fc042bac8afd03c7f075">
  <xsd:schema xmlns:xsd="http://www.w3.org/2001/XMLSchema" xmlns:xs="http://www.w3.org/2001/XMLSchema" xmlns:p="http://schemas.microsoft.com/office/2006/metadata/properties" targetNamespace="http://schemas.microsoft.com/office/2006/metadata/properties" ma:root="true" ma:fieldsID="bf43fb9e317cb8e1ea08f3cb4603d3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Nonsenskolum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AD733C-0331-4609-A4EF-8EFD6AAA9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C117162-C438-4839-A42B-E8426C25301A}">
  <ds:schemaRefs>
    <ds:schemaRef ds:uri="http://schemas.microsoft.com/sharepoint/v3/contenttype/forms"/>
  </ds:schemaRefs>
</ds:datastoreItem>
</file>

<file path=customXml/itemProps3.xml><?xml version="1.0" encoding="utf-8"?>
<ds:datastoreItem xmlns:ds="http://schemas.openxmlformats.org/officeDocument/2006/customXml" ds:itemID="{6D6A73CA-59F8-4E4E-A95B-DDBE09457EEB}">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31327</TotalTime>
  <Words>412</Words>
  <Application>Microsoft Macintosh PowerPoint</Application>
  <PresentationFormat>Bildspel på skärmen (4:3)</PresentationFormat>
  <Paragraphs>102</Paragraphs>
  <Slides>12</Slides>
  <Notes>3</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12</vt:i4>
      </vt:variant>
    </vt:vector>
  </HeadingPairs>
  <TitlesOfParts>
    <vt:vector size="16" baseType="lpstr">
      <vt:lpstr>Arial</vt:lpstr>
      <vt:lpstr>Calibri</vt:lpstr>
      <vt:lpstr>Times New Roman</vt:lpstr>
      <vt:lpstr>Office-tema</vt:lpstr>
      <vt:lpstr>Tillgångsförvaltning i energisektorn  En introduktion till strategisk tillgångsförvaltning  </vt:lpstr>
      <vt:lpstr>Varför behövs tillgångsförvaltning?</vt:lpstr>
      <vt:lpstr>PowerPoint-presentation</vt:lpstr>
      <vt:lpstr>Ännu fler fördelar</vt:lpstr>
      <vt:lpstr>Grundprinciper</vt:lpstr>
      <vt:lpstr>Definitioner</vt:lpstr>
      <vt:lpstr>För att tillgångsförvaltning ska bli framgångsrik behövs: </vt:lpstr>
      <vt:lpstr>PowerPoint-presentation</vt:lpstr>
      <vt:lpstr>Metodik</vt:lpstr>
      <vt:lpstr>PowerPoint-presentation</vt:lpstr>
      <vt:lpstr>PowerPoint-presentation</vt:lpstr>
      <vt:lpstr>Fingrid, ett exempel</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Åsa Olsson</dc:creator>
  <cp:lastModifiedBy>Marie Kofod Hansen</cp:lastModifiedBy>
  <cp:revision>592</cp:revision>
  <cp:lastPrinted>2018-05-15T03:36:57Z</cp:lastPrinted>
  <dcterms:created xsi:type="dcterms:W3CDTF">2015-03-05T23:11:48Z</dcterms:created>
  <dcterms:modified xsi:type="dcterms:W3CDTF">2018-06-11T11:38:27Z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0x010100521F61E19D455348AECBDB7DD7482659</vt:lpwstr>
  </property>
</Properties>
</file>