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496" r:id="rId2"/>
    <p:sldId id="495" r:id="rId3"/>
    <p:sldId id="505" r:id="rId4"/>
    <p:sldId id="501" r:id="rId5"/>
    <p:sldId id="499" r:id="rId6"/>
    <p:sldId id="506" r:id="rId7"/>
  </p:sldIdLst>
  <p:sldSz cx="9144000" cy="6858000" type="screen4x3"/>
  <p:notesSz cx="6783388" cy="9926638"/>
  <p:defaultTextStyle>
    <a:defPPr>
      <a:defRPr lang="sv-SE"/>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orient="horz" pos="3612" userDrawn="1">
          <p15:clr>
            <a:srgbClr val="A4A3A4"/>
          </p15:clr>
        </p15:guide>
        <p15:guide id="3" pos="5261" userDrawn="1">
          <p15:clr>
            <a:srgbClr val="A4A3A4"/>
          </p15:clr>
        </p15:guide>
        <p15:guide id="4" pos="4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EF7C00"/>
    <a:srgbClr val="D70774"/>
    <a:srgbClr val="95AD0A"/>
    <a:srgbClr val="ED7D31"/>
    <a:srgbClr val="F45A2A"/>
    <a:srgbClr val="F15D1B"/>
    <a:srgbClr val="E18B19"/>
    <a:srgbClr val="E9BB11"/>
    <a:srgbClr val="F7EE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3" autoAdjust="0"/>
    <p:restoredTop sz="88918" autoAdjust="0"/>
  </p:normalViewPr>
  <p:slideViewPr>
    <p:cSldViewPr snapToGrid="0" snapToObjects="1" showGuides="1">
      <p:cViewPr varScale="1">
        <p:scale>
          <a:sx n="89" d="100"/>
          <a:sy n="89" d="100"/>
        </p:scale>
        <p:origin x="282" y="45"/>
      </p:cViewPr>
      <p:guideLst>
        <p:guide orient="horz" pos="686"/>
        <p:guide orient="horz" pos="3612"/>
        <p:guide pos="5261"/>
        <p:guide pos="49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38508" cy="496574"/>
          </a:xfrm>
          <a:prstGeom prst="rect">
            <a:avLst/>
          </a:prstGeom>
        </p:spPr>
        <p:txBody>
          <a:bodyPr vert="horz" lIns="91364" tIns="45682" rIns="91364" bIns="45682" rtlCol="0"/>
          <a:lstStyle>
            <a:lvl1pPr algn="l" eaLnBrk="1" hangingPunct="1">
              <a:defRPr sz="1200">
                <a:latin typeface="Arial" panose="020B0604020202020204" pitchFamily="34" charset="0"/>
              </a:defRPr>
            </a:lvl1pPr>
          </a:lstStyle>
          <a:p>
            <a:pPr>
              <a:defRPr/>
            </a:pPr>
            <a:endParaRPr lang="sv-SE"/>
          </a:p>
        </p:txBody>
      </p:sp>
      <p:sp>
        <p:nvSpPr>
          <p:cNvPr id="3" name="Platshållare för datum 2"/>
          <p:cNvSpPr>
            <a:spLocks noGrp="1"/>
          </p:cNvSpPr>
          <p:nvPr>
            <p:ph type="dt" sz="quarter" idx="1"/>
          </p:nvPr>
        </p:nvSpPr>
        <p:spPr>
          <a:xfrm>
            <a:off x="3843281" y="0"/>
            <a:ext cx="2938508" cy="496574"/>
          </a:xfrm>
          <a:prstGeom prst="rect">
            <a:avLst/>
          </a:prstGeom>
        </p:spPr>
        <p:txBody>
          <a:bodyPr vert="horz" lIns="91364" tIns="45682" rIns="91364" bIns="45682" rtlCol="0"/>
          <a:lstStyle>
            <a:lvl1pPr algn="r" eaLnBrk="1" hangingPunct="1">
              <a:defRPr sz="1200">
                <a:latin typeface="Arial" panose="020B0604020202020204" pitchFamily="34" charset="0"/>
              </a:defRPr>
            </a:lvl1pPr>
          </a:lstStyle>
          <a:p>
            <a:pPr>
              <a:defRPr/>
            </a:pPr>
            <a:fld id="{728A77CE-3C77-46D6-9B60-EAB316A9272D}" type="datetimeFigureOut">
              <a:rPr lang="sv-SE"/>
              <a:pPr>
                <a:defRPr/>
              </a:pPr>
              <a:t>2017-11-07</a:t>
            </a:fld>
            <a:endParaRPr lang="sv-SE"/>
          </a:p>
        </p:txBody>
      </p:sp>
      <p:sp>
        <p:nvSpPr>
          <p:cNvPr id="4" name="Platshållare för sidfot 3"/>
          <p:cNvSpPr>
            <a:spLocks noGrp="1"/>
          </p:cNvSpPr>
          <p:nvPr>
            <p:ph type="ftr" sz="quarter" idx="2"/>
          </p:nvPr>
        </p:nvSpPr>
        <p:spPr>
          <a:xfrm>
            <a:off x="0" y="9428451"/>
            <a:ext cx="2938508" cy="496574"/>
          </a:xfrm>
          <a:prstGeom prst="rect">
            <a:avLst/>
          </a:prstGeom>
        </p:spPr>
        <p:txBody>
          <a:bodyPr vert="horz" lIns="91364" tIns="45682" rIns="91364" bIns="45682" rtlCol="0" anchor="b"/>
          <a:lstStyle>
            <a:lvl1pPr algn="l" eaLnBrk="1" hangingPunct="1">
              <a:defRPr sz="1200">
                <a:latin typeface="Arial" panose="020B0604020202020204" pitchFamily="34" charset="0"/>
              </a:defRPr>
            </a:lvl1pPr>
          </a:lstStyle>
          <a:p>
            <a:pPr>
              <a:defRPr/>
            </a:pPr>
            <a:endParaRPr lang="sv-SE"/>
          </a:p>
        </p:txBody>
      </p:sp>
      <p:sp>
        <p:nvSpPr>
          <p:cNvPr id="5" name="Platshållare för bildnummer 4"/>
          <p:cNvSpPr>
            <a:spLocks noGrp="1"/>
          </p:cNvSpPr>
          <p:nvPr>
            <p:ph type="sldNum" sz="quarter" idx="3"/>
          </p:nvPr>
        </p:nvSpPr>
        <p:spPr>
          <a:xfrm>
            <a:off x="3843281" y="9428451"/>
            <a:ext cx="2938508" cy="496574"/>
          </a:xfrm>
          <a:prstGeom prst="rect">
            <a:avLst/>
          </a:prstGeom>
        </p:spPr>
        <p:txBody>
          <a:bodyPr vert="horz" wrap="square" lIns="91364" tIns="45682" rIns="91364" bIns="45682" numCol="1" anchor="b" anchorCtr="0" compatLnSpc="1">
            <a:prstTxWarp prst="textNoShape">
              <a:avLst/>
            </a:prstTxWarp>
          </a:bodyPr>
          <a:lstStyle>
            <a:lvl1pPr algn="r" eaLnBrk="1" hangingPunct="1">
              <a:defRPr sz="1200"/>
            </a:lvl1pPr>
          </a:lstStyle>
          <a:p>
            <a:pPr>
              <a:defRPr/>
            </a:pPr>
            <a:fld id="{7F6081DA-B3E8-4578-BED2-3BC2E3379501}" type="slidenum">
              <a:rPr lang="sv-SE" altLang="sv-SE"/>
              <a:pPr>
                <a:defRPr/>
              </a:pPr>
              <a:t>‹#›</a:t>
            </a:fld>
            <a:endParaRPr lang="sv-SE" altLang="sv-SE"/>
          </a:p>
        </p:txBody>
      </p:sp>
    </p:spTree>
    <p:extLst>
      <p:ext uri="{BB962C8B-B14F-4D97-AF65-F5344CB8AC3E}">
        <p14:creationId xmlns:p14="http://schemas.microsoft.com/office/powerpoint/2010/main" val="1011137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508" cy="496574"/>
          </a:xfrm>
          <a:prstGeom prst="rect">
            <a:avLst/>
          </a:prstGeom>
        </p:spPr>
        <p:txBody>
          <a:bodyPr vert="horz" lIns="91364" tIns="45682" rIns="91364" bIns="45682" rtlCol="0"/>
          <a:lstStyle>
            <a:lvl1pPr algn="l" eaLnBrk="1" fontAlgn="auto" hangingPunct="1">
              <a:spcBef>
                <a:spcPts val="0"/>
              </a:spcBef>
              <a:spcAft>
                <a:spcPts val="0"/>
              </a:spcAft>
              <a:defRPr sz="1200">
                <a:latin typeface="+mn-lt"/>
              </a:defRPr>
            </a:lvl1pPr>
          </a:lstStyle>
          <a:p>
            <a:pPr>
              <a:defRPr/>
            </a:pPr>
            <a:endParaRPr lang="sv-SE"/>
          </a:p>
        </p:txBody>
      </p:sp>
      <p:sp>
        <p:nvSpPr>
          <p:cNvPr id="3" name="Date Placeholder 2"/>
          <p:cNvSpPr>
            <a:spLocks noGrp="1"/>
          </p:cNvSpPr>
          <p:nvPr>
            <p:ph type="dt" idx="1"/>
          </p:nvPr>
        </p:nvSpPr>
        <p:spPr>
          <a:xfrm>
            <a:off x="3843281" y="0"/>
            <a:ext cx="2938508" cy="496574"/>
          </a:xfrm>
          <a:prstGeom prst="rect">
            <a:avLst/>
          </a:prstGeom>
        </p:spPr>
        <p:txBody>
          <a:bodyPr vert="horz" lIns="91364" tIns="45682" rIns="91364" bIns="45682" rtlCol="0"/>
          <a:lstStyle>
            <a:lvl1pPr algn="r" eaLnBrk="1" fontAlgn="auto" hangingPunct="1">
              <a:spcBef>
                <a:spcPts val="0"/>
              </a:spcBef>
              <a:spcAft>
                <a:spcPts val="0"/>
              </a:spcAft>
              <a:defRPr sz="1200">
                <a:latin typeface="+mn-lt"/>
              </a:defRPr>
            </a:lvl1pPr>
          </a:lstStyle>
          <a:p>
            <a:pPr>
              <a:defRPr/>
            </a:pPr>
            <a:fld id="{D832150D-107F-47BA-A055-3286A068ED82}" type="datetimeFigureOut">
              <a:rPr lang="sv-SE"/>
              <a:pPr>
                <a:defRPr/>
              </a:pPr>
              <a:t>2017-11-07</a:t>
            </a:fld>
            <a:endParaRPr lang="sv-SE"/>
          </a:p>
        </p:txBody>
      </p:sp>
      <p:sp>
        <p:nvSpPr>
          <p:cNvPr id="4" name="Slide Image Placeholder 3"/>
          <p:cNvSpPr>
            <a:spLocks noGrp="1" noRot="1" noChangeAspect="1"/>
          </p:cNvSpPr>
          <p:nvPr>
            <p:ph type="sldImg" idx="2"/>
          </p:nvPr>
        </p:nvSpPr>
        <p:spPr>
          <a:xfrm>
            <a:off x="911225" y="744538"/>
            <a:ext cx="4960938" cy="3722687"/>
          </a:xfrm>
          <a:prstGeom prst="rect">
            <a:avLst/>
          </a:prstGeom>
          <a:noFill/>
          <a:ln w="12700">
            <a:solidFill>
              <a:prstClr val="black"/>
            </a:solidFill>
          </a:ln>
        </p:spPr>
        <p:txBody>
          <a:bodyPr vert="horz" lIns="91364" tIns="45682" rIns="91364" bIns="45682" rtlCol="0" anchor="ctr"/>
          <a:lstStyle/>
          <a:p>
            <a:pPr lvl="0"/>
            <a:endParaRPr lang="sv-SE" noProof="0"/>
          </a:p>
        </p:txBody>
      </p:sp>
      <p:sp>
        <p:nvSpPr>
          <p:cNvPr id="5" name="Notes Placeholder 4"/>
          <p:cNvSpPr>
            <a:spLocks noGrp="1"/>
          </p:cNvSpPr>
          <p:nvPr>
            <p:ph type="body" sz="quarter" idx="3"/>
          </p:nvPr>
        </p:nvSpPr>
        <p:spPr>
          <a:xfrm>
            <a:off x="678981" y="4714226"/>
            <a:ext cx="5425429" cy="4467552"/>
          </a:xfrm>
          <a:prstGeom prst="rect">
            <a:avLst/>
          </a:prstGeom>
        </p:spPr>
        <p:txBody>
          <a:bodyPr vert="horz" lIns="91364" tIns="45682" rIns="91364" bIns="45682" rtlCol="0">
            <a:normAutofit/>
          </a:body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
        <p:nvSpPr>
          <p:cNvPr id="6" name="Footer Placeholder 5"/>
          <p:cNvSpPr>
            <a:spLocks noGrp="1"/>
          </p:cNvSpPr>
          <p:nvPr>
            <p:ph type="ftr" sz="quarter" idx="4"/>
          </p:nvPr>
        </p:nvSpPr>
        <p:spPr>
          <a:xfrm>
            <a:off x="0" y="9428451"/>
            <a:ext cx="2938508" cy="496574"/>
          </a:xfrm>
          <a:prstGeom prst="rect">
            <a:avLst/>
          </a:prstGeom>
        </p:spPr>
        <p:txBody>
          <a:bodyPr vert="horz" lIns="91364" tIns="45682" rIns="91364" bIns="45682" rtlCol="0" anchor="b"/>
          <a:lstStyle>
            <a:lvl1pPr algn="l" eaLnBrk="1" fontAlgn="auto" hangingPunct="1">
              <a:spcBef>
                <a:spcPts val="0"/>
              </a:spcBef>
              <a:spcAft>
                <a:spcPts val="0"/>
              </a:spcAft>
              <a:defRPr sz="1200">
                <a:latin typeface="+mn-lt"/>
              </a:defRPr>
            </a:lvl1pPr>
          </a:lstStyle>
          <a:p>
            <a:pPr>
              <a:defRPr/>
            </a:pPr>
            <a:endParaRPr lang="sv-SE"/>
          </a:p>
        </p:txBody>
      </p:sp>
      <p:sp>
        <p:nvSpPr>
          <p:cNvPr id="7" name="Slide Number Placeholder 6"/>
          <p:cNvSpPr>
            <a:spLocks noGrp="1"/>
          </p:cNvSpPr>
          <p:nvPr>
            <p:ph type="sldNum" sz="quarter" idx="5"/>
          </p:nvPr>
        </p:nvSpPr>
        <p:spPr>
          <a:xfrm>
            <a:off x="3843281" y="9428451"/>
            <a:ext cx="2938508" cy="496574"/>
          </a:xfrm>
          <a:prstGeom prst="rect">
            <a:avLst/>
          </a:prstGeom>
        </p:spPr>
        <p:txBody>
          <a:bodyPr vert="horz" wrap="square" lIns="91364" tIns="45682" rIns="91364" bIns="45682"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777DA83-C473-4E5D-A85F-9E8A58095876}" type="slidenum">
              <a:rPr lang="sv-SE" altLang="sv-SE"/>
              <a:pPr>
                <a:defRPr/>
              </a:pPr>
              <a:t>‹#›</a:t>
            </a:fld>
            <a:endParaRPr lang="sv-SE" altLang="sv-SE"/>
          </a:p>
        </p:txBody>
      </p:sp>
    </p:spTree>
    <p:extLst>
      <p:ext uri="{BB962C8B-B14F-4D97-AF65-F5344CB8AC3E}">
        <p14:creationId xmlns:p14="http://schemas.microsoft.com/office/powerpoint/2010/main" val="255001685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57127">
              <a:defRPr/>
            </a:pPr>
            <a:endParaRPr lang="sv-SE" dirty="0"/>
          </a:p>
        </p:txBody>
      </p:sp>
      <p:sp>
        <p:nvSpPr>
          <p:cNvPr id="4" name="Platshållare för bildnummer 3"/>
          <p:cNvSpPr>
            <a:spLocks noGrp="1"/>
          </p:cNvSpPr>
          <p:nvPr>
            <p:ph type="sldNum" sz="quarter" idx="10"/>
          </p:nvPr>
        </p:nvSpPr>
        <p:spPr/>
        <p:txBody>
          <a:bodyPr/>
          <a:lstStyle/>
          <a:p>
            <a:pPr>
              <a:defRPr/>
            </a:pPr>
            <a:fld id="{F777DA83-C473-4E5D-A85F-9E8A58095876}" type="slidenum">
              <a:rPr lang="sv-SE" altLang="sv-SE" smtClean="0"/>
              <a:pPr>
                <a:defRPr/>
              </a:pPr>
              <a:t>2</a:t>
            </a:fld>
            <a:endParaRPr lang="sv-SE" altLang="sv-SE"/>
          </a:p>
        </p:txBody>
      </p:sp>
    </p:spTree>
    <p:extLst>
      <p:ext uri="{BB962C8B-B14F-4D97-AF65-F5344CB8AC3E}">
        <p14:creationId xmlns:p14="http://schemas.microsoft.com/office/powerpoint/2010/main" val="2737017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57127">
              <a:defRPr/>
            </a:pPr>
            <a:endParaRPr lang="sv-SE" dirty="0"/>
          </a:p>
        </p:txBody>
      </p:sp>
      <p:sp>
        <p:nvSpPr>
          <p:cNvPr id="4" name="Platshållare för bildnummer 3"/>
          <p:cNvSpPr>
            <a:spLocks noGrp="1"/>
          </p:cNvSpPr>
          <p:nvPr>
            <p:ph type="sldNum" sz="quarter" idx="10"/>
          </p:nvPr>
        </p:nvSpPr>
        <p:spPr/>
        <p:txBody>
          <a:bodyPr/>
          <a:lstStyle/>
          <a:p>
            <a:pPr>
              <a:defRPr/>
            </a:pPr>
            <a:fld id="{F777DA83-C473-4E5D-A85F-9E8A58095876}" type="slidenum">
              <a:rPr lang="sv-SE" altLang="sv-SE" smtClean="0"/>
              <a:pPr>
                <a:defRPr/>
              </a:pPr>
              <a:t>3</a:t>
            </a:fld>
            <a:endParaRPr lang="sv-SE" altLang="sv-SE"/>
          </a:p>
        </p:txBody>
      </p:sp>
    </p:spTree>
    <p:extLst>
      <p:ext uri="{BB962C8B-B14F-4D97-AF65-F5344CB8AC3E}">
        <p14:creationId xmlns:p14="http://schemas.microsoft.com/office/powerpoint/2010/main" val="1283811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Utvecklingen inom bredband</a:t>
            </a:r>
            <a:r>
              <a:rPr lang="sv-SE" baseline="0" dirty="0"/>
              <a:t> i riket. Naturliga monopol…</a:t>
            </a:r>
            <a:endParaRPr lang="sv-SE" dirty="0"/>
          </a:p>
        </p:txBody>
      </p:sp>
      <p:sp>
        <p:nvSpPr>
          <p:cNvPr id="4" name="Platshållare för bildnummer 3"/>
          <p:cNvSpPr>
            <a:spLocks noGrp="1"/>
          </p:cNvSpPr>
          <p:nvPr>
            <p:ph type="sldNum" sz="quarter" idx="10"/>
          </p:nvPr>
        </p:nvSpPr>
        <p:spPr/>
        <p:txBody>
          <a:bodyPr/>
          <a:lstStyle/>
          <a:p>
            <a:pPr>
              <a:defRPr/>
            </a:pPr>
            <a:fld id="{F777DA83-C473-4E5D-A85F-9E8A58095876}" type="slidenum">
              <a:rPr lang="sv-SE" altLang="sv-SE" smtClean="0"/>
              <a:pPr>
                <a:defRPr/>
              </a:pPr>
              <a:t>4</a:t>
            </a:fld>
            <a:endParaRPr lang="sv-SE" altLang="sv-SE"/>
          </a:p>
        </p:txBody>
      </p:sp>
    </p:spTree>
    <p:extLst>
      <p:ext uri="{BB962C8B-B14F-4D97-AF65-F5344CB8AC3E}">
        <p14:creationId xmlns:p14="http://schemas.microsoft.com/office/powerpoint/2010/main" val="739669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Utvecklingen inom bredband</a:t>
            </a:r>
            <a:r>
              <a:rPr lang="sv-SE" baseline="0" dirty="0"/>
              <a:t> i riket. Naturliga monopol…</a:t>
            </a:r>
            <a:endParaRPr lang="sv-SE" dirty="0"/>
          </a:p>
        </p:txBody>
      </p:sp>
      <p:sp>
        <p:nvSpPr>
          <p:cNvPr id="4" name="Platshållare för bildnummer 3"/>
          <p:cNvSpPr>
            <a:spLocks noGrp="1"/>
          </p:cNvSpPr>
          <p:nvPr>
            <p:ph type="sldNum" sz="quarter" idx="10"/>
          </p:nvPr>
        </p:nvSpPr>
        <p:spPr/>
        <p:txBody>
          <a:bodyPr/>
          <a:lstStyle/>
          <a:p>
            <a:pPr>
              <a:defRPr/>
            </a:pPr>
            <a:fld id="{F777DA83-C473-4E5D-A85F-9E8A58095876}" type="slidenum">
              <a:rPr lang="sv-SE" altLang="sv-SE" smtClean="0"/>
              <a:pPr>
                <a:defRPr/>
              </a:pPr>
              <a:t>6</a:t>
            </a:fld>
            <a:endParaRPr lang="sv-SE" altLang="sv-SE"/>
          </a:p>
        </p:txBody>
      </p:sp>
    </p:spTree>
    <p:extLst>
      <p:ext uri="{BB962C8B-B14F-4D97-AF65-F5344CB8AC3E}">
        <p14:creationId xmlns:p14="http://schemas.microsoft.com/office/powerpoint/2010/main" val="341861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
    <p:spTree>
      <p:nvGrpSpPr>
        <p:cNvPr id="1" name=""/>
        <p:cNvGrpSpPr/>
        <p:nvPr/>
      </p:nvGrpSpPr>
      <p:grpSpPr>
        <a:xfrm>
          <a:off x="0" y="0"/>
          <a:ext cx="0" cy="0"/>
          <a:chOff x="0" y="0"/>
          <a:chExt cx="0" cy="0"/>
        </a:xfrm>
      </p:grpSpPr>
      <p:pic>
        <p:nvPicPr>
          <p:cNvPr id="8" name="Bildobjekt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1143324">
            <a:off x="-461963" y="3127375"/>
            <a:ext cx="10067926"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ubrik 1"/>
          <p:cNvSpPr>
            <a:spLocks noGrp="1"/>
          </p:cNvSpPr>
          <p:nvPr>
            <p:ph type="ctrTitle"/>
          </p:nvPr>
        </p:nvSpPr>
        <p:spPr>
          <a:xfrm>
            <a:off x="0" y="1985963"/>
            <a:ext cx="9144000" cy="1470025"/>
          </a:xfrm>
        </p:spPr>
        <p:txBody>
          <a:bodyPr/>
          <a:lstStyle>
            <a:lvl1pPr algn="ctr">
              <a:defRPr/>
            </a:lvl1pPr>
          </a:lstStyle>
          <a:p>
            <a:r>
              <a:rPr lang="sv-SE" altLang="sv-SE" sz="6600" b="1" dirty="0">
                <a:solidFill>
                  <a:schemeClr val="tx1"/>
                </a:solidFill>
                <a:latin typeface="Arial" panose="020B0604020202020204" pitchFamily="34" charset="0"/>
              </a:rPr>
              <a:t>Stor rubrik</a:t>
            </a:r>
            <a:br>
              <a:rPr lang="sv-SE" altLang="sv-SE" sz="5400" b="1" dirty="0">
                <a:solidFill>
                  <a:schemeClr val="tx1"/>
                </a:solidFill>
                <a:latin typeface="Arial" panose="020B0604020202020204" pitchFamily="34" charset="0"/>
              </a:rPr>
            </a:br>
            <a:r>
              <a:rPr lang="sv-SE" altLang="sv-SE" sz="3600" dirty="0">
                <a:solidFill>
                  <a:schemeClr val="tx1"/>
                </a:solidFill>
                <a:latin typeface="Arial" panose="020B0604020202020204" pitchFamily="34" charset="0"/>
              </a:rPr>
              <a:t>Underrubrik</a:t>
            </a:r>
          </a:p>
        </p:txBody>
      </p:sp>
      <p:pic>
        <p:nvPicPr>
          <p:cNvPr id="9" name="Bildobjekt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10438" y="274638"/>
            <a:ext cx="137636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253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ch innehåll">
    <p:spTree>
      <p:nvGrpSpPr>
        <p:cNvPr id="1" name=""/>
        <p:cNvGrpSpPr/>
        <p:nvPr/>
      </p:nvGrpSpPr>
      <p:grpSpPr>
        <a:xfrm>
          <a:off x="0" y="0"/>
          <a:ext cx="0" cy="0"/>
          <a:chOff x="0" y="0"/>
          <a:chExt cx="0" cy="0"/>
        </a:xfrm>
      </p:grpSpPr>
      <p:sp>
        <p:nvSpPr>
          <p:cNvPr id="10" name="Platshållare för text 9"/>
          <p:cNvSpPr>
            <a:spLocks noGrp="1"/>
          </p:cNvSpPr>
          <p:nvPr>
            <p:ph type="body" sz="quarter" idx="10" hasCustomPrompt="1"/>
          </p:nvPr>
        </p:nvSpPr>
        <p:spPr>
          <a:xfrm>
            <a:off x="664834" y="639763"/>
            <a:ext cx="6555476" cy="774300"/>
          </a:xfrm>
        </p:spPr>
        <p:txBody>
          <a:bodyPr/>
          <a:lstStyle>
            <a:lvl1pPr marL="0" indent="0">
              <a:buFontTx/>
              <a:buNone/>
              <a:defRPr sz="3200" b="1"/>
            </a:lvl1pPr>
          </a:lstStyle>
          <a:p>
            <a:pPr lvl="0"/>
            <a:r>
              <a:rPr lang="sv-SE" dirty="0"/>
              <a:t>Rubrik</a:t>
            </a:r>
          </a:p>
        </p:txBody>
      </p:sp>
      <p:sp>
        <p:nvSpPr>
          <p:cNvPr id="12" name="Platshållare för text 11"/>
          <p:cNvSpPr>
            <a:spLocks noGrp="1"/>
          </p:cNvSpPr>
          <p:nvPr>
            <p:ph type="body" sz="quarter" idx="11" hasCustomPrompt="1"/>
          </p:nvPr>
        </p:nvSpPr>
        <p:spPr>
          <a:xfrm>
            <a:off x="687388" y="1777042"/>
            <a:ext cx="7664450" cy="2863969"/>
          </a:xfrm>
        </p:spPr>
        <p:txBody>
          <a:bodyPr/>
          <a:lstStyle>
            <a:lvl1pPr>
              <a:defRPr baseline="0"/>
            </a:lvl1pPr>
          </a:lstStyle>
          <a:p>
            <a:pPr algn="just">
              <a:spcBef>
                <a:spcPct val="0"/>
              </a:spcBef>
              <a:buFontTx/>
              <a:buNone/>
            </a:pPr>
            <a:r>
              <a:rPr lang="sv-SE" altLang="sv-SE" sz="2000" b="1" dirty="0"/>
              <a:t>Underrubrik</a:t>
            </a:r>
          </a:p>
          <a:p>
            <a:pPr algn="just">
              <a:spcBef>
                <a:spcPct val="0"/>
              </a:spcBef>
              <a:buFontTx/>
              <a:buNone/>
            </a:pPr>
            <a:r>
              <a:rPr lang="sv-SE" altLang="sv-SE" dirty="0"/>
              <a:t>Brödtext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r>
              <a:rPr lang="sv-SE" dirty="0" err="1"/>
              <a:t>adipiscing</a:t>
            </a:r>
            <a:r>
              <a:rPr lang="sv-SE" dirty="0"/>
              <a:t> elit. </a:t>
            </a:r>
          </a:p>
          <a:p>
            <a:pPr algn="just">
              <a:spcBef>
                <a:spcPct val="0"/>
              </a:spcBef>
              <a:buFontTx/>
              <a:buNone/>
            </a:pPr>
            <a:r>
              <a:rPr lang="sv-SE" dirty="0" err="1"/>
              <a:t>Aenean</a:t>
            </a:r>
            <a:r>
              <a:rPr lang="sv-SE" dirty="0"/>
              <a:t> sed </a:t>
            </a:r>
            <a:r>
              <a:rPr lang="sv-SE" dirty="0" err="1"/>
              <a:t>felis</a:t>
            </a:r>
            <a:r>
              <a:rPr lang="sv-SE" dirty="0"/>
              <a:t> </a:t>
            </a:r>
            <a:r>
              <a:rPr lang="sv-SE" dirty="0" err="1"/>
              <a:t>mauris</a:t>
            </a:r>
            <a:r>
              <a:rPr lang="sv-SE" dirty="0"/>
              <a:t>. </a:t>
            </a:r>
            <a:r>
              <a:rPr lang="sv-SE" dirty="0" err="1"/>
              <a:t>Nulla</a:t>
            </a:r>
            <a:r>
              <a:rPr lang="sv-SE" dirty="0"/>
              <a:t> </a:t>
            </a:r>
            <a:r>
              <a:rPr lang="sv-SE" dirty="0" err="1"/>
              <a:t>fermentum</a:t>
            </a:r>
            <a:r>
              <a:rPr lang="sv-SE" dirty="0"/>
              <a:t> </a:t>
            </a:r>
            <a:r>
              <a:rPr lang="sv-SE" dirty="0" err="1"/>
              <a:t>vehicula</a:t>
            </a:r>
            <a:r>
              <a:rPr lang="sv-SE" dirty="0"/>
              <a:t> </a:t>
            </a:r>
            <a:r>
              <a:rPr lang="sv-SE" dirty="0" err="1"/>
              <a:t>lacus</a:t>
            </a:r>
            <a:r>
              <a:rPr lang="sv-SE" dirty="0"/>
              <a:t>, id </a:t>
            </a:r>
            <a:r>
              <a:rPr lang="sv-SE" dirty="0" err="1"/>
              <a:t>varius</a:t>
            </a:r>
            <a:r>
              <a:rPr lang="sv-SE" dirty="0"/>
              <a:t> </a:t>
            </a:r>
            <a:r>
              <a:rPr lang="sv-SE" dirty="0" err="1"/>
              <a:t>dolor</a:t>
            </a:r>
            <a:endParaRPr lang="sv-SE" dirty="0"/>
          </a:p>
          <a:p>
            <a:pPr algn="just">
              <a:spcBef>
                <a:spcPct val="0"/>
              </a:spcBef>
              <a:buFontTx/>
              <a:buNone/>
            </a:pPr>
            <a:r>
              <a:rPr lang="sv-SE" dirty="0" err="1"/>
              <a:t>aliquam</a:t>
            </a:r>
            <a:r>
              <a:rPr lang="sv-SE" dirty="0"/>
              <a:t> a. </a:t>
            </a:r>
            <a:r>
              <a:rPr lang="sv-SE" dirty="0" err="1"/>
              <a:t>Praesent</a:t>
            </a:r>
            <a:r>
              <a:rPr lang="sv-SE" dirty="0"/>
              <a:t> id </a:t>
            </a:r>
            <a:r>
              <a:rPr lang="sv-SE" dirty="0" err="1"/>
              <a:t>sem</a:t>
            </a:r>
            <a:r>
              <a:rPr lang="sv-SE" dirty="0"/>
              <a:t> </a:t>
            </a:r>
            <a:r>
              <a:rPr lang="sv-SE" dirty="0" err="1"/>
              <a:t>aliquam</a:t>
            </a:r>
            <a:r>
              <a:rPr lang="sv-SE" dirty="0"/>
              <a:t> </a:t>
            </a:r>
            <a:r>
              <a:rPr lang="sv-SE" dirty="0" err="1"/>
              <a:t>vehicula</a:t>
            </a:r>
            <a:r>
              <a:rPr lang="sv-SE" dirty="0"/>
              <a:t> </a:t>
            </a:r>
            <a:r>
              <a:rPr lang="sv-SE" dirty="0" err="1"/>
              <a:t>nibh</a:t>
            </a:r>
            <a:r>
              <a:rPr lang="sv-SE" dirty="0"/>
              <a:t>. </a:t>
            </a:r>
          </a:p>
          <a:p>
            <a:pPr algn="just">
              <a:spcBef>
                <a:spcPct val="0"/>
              </a:spcBef>
              <a:buFontTx/>
              <a:buNone/>
            </a:pPr>
            <a:endParaRPr lang="sv-SE" altLang="sv-SE" dirty="0"/>
          </a:p>
          <a:p>
            <a:pPr marL="285750" indent="-285750" algn="just">
              <a:spcBef>
                <a:spcPct val="0"/>
              </a:spcBef>
              <a:buClr>
                <a:srgbClr val="EF7C00"/>
              </a:buClr>
            </a:pPr>
            <a:r>
              <a:rPr lang="sv-SE" altLang="sv-SE" dirty="0"/>
              <a:t>Text</a:t>
            </a:r>
          </a:p>
          <a:p>
            <a:pPr marL="285750" indent="-285750" algn="just">
              <a:spcBef>
                <a:spcPct val="0"/>
              </a:spcBef>
              <a:buClr>
                <a:srgbClr val="EF7C00"/>
              </a:buClr>
            </a:pPr>
            <a:r>
              <a:rPr lang="sv-SE" altLang="sv-SE" dirty="0"/>
              <a:t>Text</a:t>
            </a:r>
          </a:p>
          <a:p>
            <a:pPr marL="285750" indent="-285750" algn="just">
              <a:spcBef>
                <a:spcPct val="0"/>
              </a:spcBef>
              <a:buClr>
                <a:srgbClr val="EF7C00"/>
              </a:buClr>
            </a:pPr>
            <a:r>
              <a:rPr lang="sv-SE" altLang="sv-SE" dirty="0"/>
              <a:t>Text</a:t>
            </a:r>
          </a:p>
          <a:p>
            <a:pPr marL="285750" indent="-285750" algn="just">
              <a:spcBef>
                <a:spcPct val="0"/>
              </a:spcBef>
              <a:buClr>
                <a:srgbClr val="EF7C00"/>
              </a:buClr>
            </a:pPr>
            <a:r>
              <a:rPr lang="sv-SE" altLang="sv-SE" dirty="0"/>
              <a:t>Text</a:t>
            </a:r>
          </a:p>
        </p:txBody>
      </p:sp>
    </p:spTree>
    <p:extLst>
      <p:ext uri="{BB962C8B-B14F-4D97-AF65-F5344CB8AC3E}">
        <p14:creationId xmlns:p14="http://schemas.microsoft.com/office/powerpoint/2010/main" val="3333182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ild">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53603" y="1630392"/>
            <a:ext cx="7765778" cy="402883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pic>
        <p:nvPicPr>
          <p:cNvPr id="9" name="Bildobjekt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10438" y="274638"/>
            <a:ext cx="137636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latshållare för text 9"/>
          <p:cNvSpPr>
            <a:spLocks noGrp="1"/>
          </p:cNvSpPr>
          <p:nvPr>
            <p:ph type="body" sz="quarter" idx="10" hasCustomPrompt="1"/>
          </p:nvPr>
        </p:nvSpPr>
        <p:spPr>
          <a:xfrm>
            <a:off x="664834" y="639763"/>
            <a:ext cx="6555476" cy="774300"/>
          </a:xfrm>
        </p:spPr>
        <p:txBody>
          <a:bodyPr/>
          <a:lstStyle>
            <a:lvl1pPr marL="0" indent="0">
              <a:buFontTx/>
              <a:buNone/>
              <a:defRPr sz="3200" b="1"/>
            </a:lvl1pPr>
          </a:lstStyle>
          <a:p>
            <a:pPr lvl="0"/>
            <a:r>
              <a:rPr lang="sv-SE" dirty="0"/>
              <a:t>Rubrik</a:t>
            </a:r>
          </a:p>
        </p:txBody>
      </p:sp>
      <p:sp>
        <p:nvSpPr>
          <p:cNvPr id="16" name="Platshållare för text 15"/>
          <p:cNvSpPr>
            <a:spLocks noGrp="1"/>
          </p:cNvSpPr>
          <p:nvPr>
            <p:ph type="body" sz="quarter" idx="11" hasCustomPrompt="1"/>
          </p:nvPr>
        </p:nvSpPr>
        <p:spPr>
          <a:xfrm>
            <a:off x="679450" y="5779698"/>
            <a:ext cx="7229475" cy="332177"/>
          </a:xfrm>
        </p:spPr>
        <p:txBody>
          <a:bodyPr/>
          <a:lstStyle>
            <a:lvl1pPr marL="0" indent="0">
              <a:buFontTx/>
              <a:buNone/>
              <a:defRPr/>
            </a:lvl1pPr>
          </a:lstStyle>
          <a:p>
            <a:pPr lvl="0"/>
            <a:r>
              <a:rPr lang="sv-SE" dirty="0"/>
              <a:t>Eventuell bildtext</a:t>
            </a:r>
          </a:p>
        </p:txBody>
      </p:sp>
    </p:spTree>
    <p:extLst>
      <p:ext uri="{BB962C8B-B14F-4D97-AF65-F5344CB8AC3E}">
        <p14:creationId xmlns:p14="http://schemas.microsoft.com/office/powerpoint/2010/main" val="127433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spal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61988" y="1600201"/>
            <a:ext cx="3833812" cy="4222630"/>
          </a:xfrm>
        </p:spPr>
        <p:txBody>
          <a:bodyPr/>
          <a:lstStyle>
            <a:lvl1pPr>
              <a:defRPr sz="2000" b="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dirty="0" err="1"/>
              <a:t>Click</a:t>
            </a:r>
            <a:r>
              <a:rPr lang="sv-SE" dirty="0"/>
              <a:t> to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4" name="Content Placeholder 3"/>
          <p:cNvSpPr>
            <a:spLocks noGrp="1"/>
          </p:cNvSpPr>
          <p:nvPr>
            <p:ph sz="half" idx="2"/>
          </p:nvPr>
        </p:nvSpPr>
        <p:spPr>
          <a:xfrm>
            <a:off x="4648200" y="1600200"/>
            <a:ext cx="3797060" cy="4222631"/>
          </a:xfrm>
        </p:spPr>
        <p:txBody>
          <a:bodyPr/>
          <a:lstStyle>
            <a:lvl1pPr>
              <a:defRPr sz="2000" b="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dirty="0" err="1"/>
              <a:t>Click</a:t>
            </a:r>
            <a:r>
              <a:rPr lang="sv-SE" dirty="0"/>
              <a:t> to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9" name="Platshållare för text 9"/>
          <p:cNvSpPr>
            <a:spLocks noGrp="1"/>
          </p:cNvSpPr>
          <p:nvPr>
            <p:ph type="body" sz="quarter" idx="10" hasCustomPrompt="1"/>
          </p:nvPr>
        </p:nvSpPr>
        <p:spPr>
          <a:xfrm>
            <a:off x="664834" y="639763"/>
            <a:ext cx="6555476" cy="774300"/>
          </a:xfrm>
        </p:spPr>
        <p:txBody>
          <a:bodyPr/>
          <a:lstStyle>
            <a:lvl1pPr marL="0" indent="0">
              <a:buFontTx/>
              <a:buNone/>
              <a:defRPr sz="3200" b="1"/>
            </a:lvl1pPr>
          </a:lstStyle>
          <a:p>
            <a:pPr lvl="0"/>
            <a:r>
              <a:rPr lang="sv-SE" dirty="0"/>
              <a:t>Rubrik</a:t>
            </a:r>
          </a:p>
        </p:txBody>
      </p:sp>
    </p:spTree>
    <p:extLst>
      <p:ext uri="{BB962C8B-B14F-4D97-AF65-F5344CB8AC3E}">
        <p14:creationId xmlns:p14="http://schemas.microsoft.com/office/powerpoint/2010/main" val="1298674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790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ara logga">
    <p:spTree>
      <p:nvGrpSpPr>
        <p:cNvPr id="1" name=""/>
        <p:cNvGrpSpPr/>
        <p:nvPr/>
      </p:nvGrpSpPr>
      <p:grpSpPr>
        <a:xfrm>
          <a:off x="0" y="0"/>
          <a:ext cx="0" cy="0"/>
          <a:chOff x="0" y="0"/>
          <a:chExt cx="0" cy="0"/>
        </a:xfrm>
      </p:grpSpPr>
      <p:pic>
        <p:nvPicPr>
          <p:cNvPr id="12" name="Bildobjekt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1143324">
            <a:off x="-461963" y="3127375"/>
            <a:ext cx="10067926"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6054" y="2268776"/>
            <a:ext cx="5678578" cy="111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1121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Click to edit Master title style</a:t>
            </a:r>
          </a:p>
        </p:txBody>
      </p:sp>
      <p:sp>
        <p:nvSpPr>
          <p:cNvPr id="1027" name="Text Placeholder 2"/>
          <p:cNvSpPr>
            <a:spLocks noGrp="1"/>
          </p:cNvSpPr>
          <p:nvPr>
            <p:ph type="body" idx="1"/>
          </p:nvPr>
        </p:nvSpPr>
        <p:spPr bwMode="auto">
          <a:xfrm>
            <a:off x="457200" y="1600200"/>
            <a:ext cx="8229600"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Click to edit Master text styles</a:t>
            </a:r>
          </a:p>
          <a:p>
            <a:pPr lvl="1"/>
            <a:r>
              <a:rPr lang="sv-SE" altLang="sv-SE"/>
              <a:t>Second level</a:t>
            </a:r>
          </a:p>
          <a:p>
            <a:pPr lvl="2"/>
            <a:r>
              <a:rPr lang="sv-SE" altLang="sv-SE"/>
              <a:t>Third level</a:t>
            </a:r>
          </a:p>
          <a:p>
            <a:pPr lvl="3"/>
            <a:r>
              <a:rPr lang="sv-SE" altLang="sv-SE"/>
              <a:t>Fourth level</a:t>
            </a:r>
          </a:p>
          <a:p>
            <a:pPr lvl="4"/>
            <a:r>
              <a:rPr lang="sv-SE" altLang="sv-SE"/>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B182823-4F1B-4E40-8DEE-029CCB60DBE5}" type="datetimeFigureOut">
              <a:rPr lang="sv-SE"/>
              <a:pPr>
                <a:defRPr/>
              </a:pPr>
              <a:t>2017-11-07</a:t>
            </a:fld>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9860AF4-BBB5-4CE8-8866-8B436490165D}" type="slidenum">
              <a:rPr lang="sv-SE" altLang="sv-SE"/>
              <a:pPr>
                <a:defRPr/>
              </a:pPr>
              <a:t>‹#›</a:t>
            </a:fld>
            <a:endParaRPr lang="sv-SE" altLang="sv-SE"/>
          </a:p>
        </p:txBody>
      </p:sp>
      <p:pic>
        <p:nvPicPr>
          <p:cNvPr id="1031" name="Bildobjekt 2"/>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310438" y="274638"/>
            <a:ext cx="137636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Bildobjekt 10"/>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12738" y="5861050"/>
            <a:ext cx="9855201"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2" r:id="rId4"/>
    <p:sldLayoutId id="2147483655" r:id="rId5"/>
    <p:sldLayoutId id="2147483658" r:id="rId6"/>
  </p:sldLayoutIdLst>
  <p:txStyles>
    <p:titleStyle>
      <a:lvl1pPr algn="l" defTabSz="457200" rtl="0" eaLnBrk="0" fontAlgn="base" hangingPunct="0">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Bildobjekt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456676">
            <a:off x="-461963" y="3127375"/>
            <a:ext cx="10067926"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Bildobjekt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0438" y="274638"/>
            <a:ext cx="137636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ubrik 1"/>
          <p:cNvSpPr>
            <a:spLocks noGrp="1"/>
          </p:cNvSpPr>
          <p:nvPr>
            <p:ph type="ctrTitle"/>
          </p:nvPr>
        </p:nvSpPr>
        <p:spPr>
          <a:xfrm>
            <a:off x="105414" y="1420010"/>
            <a:ext cx="8861085" cy="2686082"/>
          </a:xfrm>
        </p:spPr>
        <p:txBody>
          <a:bodyPr/>
          <a:lstStyle/>
          <a:p>
            <a:r>
              <a:rPr lang="sv-SE" altLang="sv-SE" sz="3200" b="1" dirty="0"/>
              <a:t>Standardisering i energibranschen</a:t>
            </a:r>
            <a:br>
              <a:rPr lang="sv-SE" altLang="sv-SE" sz="1600" b="1" dirty="0"/>
            </a:br>
            <a:br>
              <a:rPr lang="sv-SE" altLang="sv-SE" sz="1600" b="1" dirty="0"/>
            </a:br>
            <a:r>
              <a:rPr lang="sv-SE" altLang="sv-SE" sz="2000" dirty="0"/>
              <a:t>Förutsätter ett innovativt företag att grundläggande standardisering är på plats då omvärlden digitaliseras med ökat informationsutbyte?</a:t>
            </a:r>
            <a:br>
              <a:rPr lang="sv-SE" altLang="sv-SE" sz="2000" dirty="0"/>
            </a:br>
            <a:br>
              <a:rPr lang="sv-SE" altLang="sv-SE" sz="1800" dirty="0"/>
            </a:br>
            <a:r>
              <a:rPr lang="sv-SE" altLang="sv-SE" sz="1800" dirty="0"/>
              <a:t>Håkan Jönsson</a:t>
            </a:r>
            <a:br>
              <a:rPr lang="sv-SE" altLang="sv-SE" sz="1800" dirty="0"/>
            </a:br>
            <a:r>
              <a:rPr lang="sv-SE" altLang="sv-SE" sz="1800" dirty="0"/>
              <a:t>VD Gävle Energi</a:t>
            </a:r>
            <a:br>
              <a:rPr lang="sv-SE" altLang="sv-SE" sz="1800" dirty="0"/>
            </a:br>
            <a:br>
              <a:rPr lang="sv-SE" altLang="sv-SE" sz="900" dirty="0"/>
            </a:br>
            <a:r>
              <a:rPr lang="sv-SE" altLang="sv-SE" sz="1800" dirty="0" err="1"/>
              <a:t>Energiforsk</a:t>
            </a:r>
            <a:br>
              <a:rPr lang="sv-SE" altLang="sv-SE" sz="2000" dirty="0"/>
            </a:br>
            <a:r>
              <a:rPr lang="sv-SE" altLang="sv-SE" sz="1800" dirty="0"/>
              <a:t>2017-11-09</a:t>
            </a:r>
            <a:br>
              <a:rPr lang="sv-SE" altLang="sv-SE" sz="1100" b="1" dirty="0"/>
            </a:br>
            <a:endParaRPr lang="sv-SE" altLang="sv-SE" sz="2400" dirty="0">
              <a:solidFill>
                <a:schemeClr val="tx1"/>
              </a:solidFill>
            </a:endParaRPr>
          </a:p>
        </p:txBody>
      </p:sp>
    </p:spTree>
    <p:extLst>
      <p:ext uri="{BB962C8B-B14F-4D97-AF65-F5344CB8AC3E}">
        <p14:creationId xmlns:p14="http://schemas.microsoft.com/office/powerpoint/2010/main" val="708701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9"/>
          <p:cNvSpPr>
            <a:spLocks noGrp="1"/>
          </p:cNvSpPr>
          <p:nvPr>
            <p:ph type="body" sz="quarter" idx="10"/>
          </p:nvPr>
        </p:nvSpPr>
        <p:spPr>
          <a:xfrm>
            <a:off x="180062" y="605274"/>
            <a:ext cx="7980441" cy="774300"/>
          </a:xfrm>
        </p:spPr>
        <p:txBody>
          <a:bodyPr/>
          <a:lstStyle/>
          <a:p>
            <a:r>
              <a:rPr lang="sv-SE" sz="2400" dirty="0"/>
              <a:t>Vad är syftet med standardisering?</a:t>
            </a:r>
          </a:p>
        </p:txBody>
      </p:sp>
      <p:sp>
        <p:nvSpPr>
          <p:cNvPr id="5" name="textruta 4"/>
          <p:cNvSpPr txBox="1"/>
          <p:nvPr/>
        </p:nvSpPr>
        <p:spPr>
          <a:xfrm>
            <a:off x="217714" y="1053958"/>
            <a:ext cx="8926286" cy="5525073"/>
          </a:xfrm>
          <a:prstGeom prst="rect">
            <a:avLst/>
          </a:prstGeom>
          <a:noFill/>
        </p:spPr>
        <p:txBody>
          <a:bodyPr wrap="square" rtlCol="0">
            <a:noAutofit/>
          </a:bodyPr>
          <a:lstStyle/>
          <a:p>
            <a:endParaRPr lang="sv-SE" sz="1000" dirty="0">
              <a:solidFill>
                <a:srgbClr val="FF0000"/>
              </a:solidFill>
            </a:endParaRPr>
          </a:p>
          <a:p>
            <a:pPr marL="285750" indent="-285750">
              <a:buFont typeface="Arial" panose="020B0604020202020204" pitchFamily="34" charset="0"/>
              <a:buChar char="•"/>
            </a:pPr>
            <a:r>
              <a:rPr lang="sv-SE" sz="1600" b="1" dirty="0"/>
              <a:t>Förenkla</a:t>
            </a:r>
            <a:br>
              <a:rPr lang="sv-SE" sz="1600" dirty="0"/>
            </a:br>
            <a:r>
              <a:rPr lang="sv-SE" sz="1600" dirty="0"/>
              <a:t>Syftet med standardisering är att förenkla verksamheter i samhället. Det förutsätter därför samarbete och samförstånd mellan företrädare för producenter, konsumenter, handel och olika samhällsintressen. Det förutsätter också att dessa deltar aktivt i arbetet genom att satsa resurser och kunnande samt har erfarenhet och internationell överblick inom sina respektive fackområden.</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b="1" dirty="0"/>
              <a:t>Tillgodose behov och önskemål från många intressenter</a:t>
            </a:r>
            <a:br>
              <a:rPr lang="sv-SE" sz="1600" dirty="0"/>
            </a:br>
            <a:r>
              <a:rPr lang="sv-SE" sz="1600" dirty="0"/>
              <a:t>Standardisering avser att tillgodose behov och önskemål från många olika parter och att så långt möjligt möta samtligas intressen</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b="1" dirty="0"/>
              <a:t>Holistiskt perspektiv</a:t>
            </a:r>
            <a:br>
              <a:rPr lang="sv-SE" sz="1600" b="1" dirty="0"/>
            </a:br>
            <a:r>
              <a:rPr lang="sv-SE" sz="1600" dirty="0"/>
              <a:t>Vid standardisering vägs tekniska, sociala, ekonomiska och andra aspekter samman så att resultatet blir lösningar som stärker konkurrenskraft, öppnar marknader, främjar kvalitet och säkerhet och erbjuder olika parter en gemensam bas för vidare utveckling</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b="1" dirty="0"/>
              <a:t>Bidrar till lönsamhet</a:t>
            </a:r>
            <a:br>
              <a:rPr lang="sv-SE" sz="1600" dirty="0"/>
            </a:br>
            <a:r>
              <a:rPr lang="sv-SE" sz="1600" dirty="0"/>
              <a:t>Standard bidrar till lönsamhet för produktion och handel, möjliggör kommunikation över gränser och medför ökad säkerhet för individer och samhälle</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solidFill>
                <a:srgbClr val="FF0000"/>
              </a:solidFill>
            </a:endParaRPr>
          </a:p>
          <a:p>
            <a:endParaRPr lang="sv-SE" sz="500" dirty="0">
              <a:solidFill>
                <a:srgbClr val="FF0000"/>
              </a:solidFill>
            </a:endParaRPr>
          </a:p>
        </p:txBody>
      </p:sp>
      <p:sp>
        <p:nvSpPr>
          <p:cNvPr id="4" name="textruta 3"/>
          <p:cNvSpPr txBox="1"/>
          <p:nvPr/>
        </p:nvSpPr>
        <p:spPr>
          <a:xfrm>
            <a:off x="4598894" y="6579031"/>
            <a:ext cx="4583306" cy="215444"/>
          </a:xfrm>
          <a:prstGeom prst="rect">
            <a:avLst/>
          </a:prstGeom>
          <a:noFill/>
        </p:spPr>
        <p:txBody>
          <a:bodyPr wrap="none" rtlCol="0">
            <a:spAutoFit/>
          </a:bodyPr>
          <a:lstStyle/>
          <a:p>
            <a:r>
              <a:rPr lang="sv-SE" sz="800" dirty="0"/>
              <a:t>Fritt efter SVENSKA INFORMATIONS- OCH TELEKOMMUNIKATIONSSTANDARDISERINGEN</a:t>
            </a:r>
          </a:p>
        </p:txBody>
      </p:sp>
    </p:spTree>
    <p:extLst>
      <p:ext uri="{BB962C8B-B14F-4D97-AF65-F5344CB8AC3E}">
        <p14:creationId xmlns:p14="http://schemas.microsoft.com/office/powerpoint/2010/main" val="881443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9"/>
          <p:cNvSpPr>
            <a:spLocks noGrp="1"/>
          </p:cNvSpPr>
          <p:nvPr>
            <p:ph type="body" sz="quarter" idx="10"/>
          </p:nvPr>
        </p:nvSpPr>
        <p:spPr>
          <a:xfrm>
            <a:off x="72485" y="111074"/>
            <a:ext cx="7980441" cy="774300"/>
          </a:xfrm>
        </p:spPr>
        <p:txBody>
          <a:bodyPr/>
          <a:lstStyle/>
          <a:p>
            <a:r>
              <a:rPr lang="sv-SE" sz="2000" dirty="0"/>
              <a:t>Ligger verkligen standardisering i allas intresse?</a:t>
            </a:r>
          </a:p>
        </p:txBody>
      </p:sp>
      <p:sp>
        <p:nvSpPr>
          <p:cNvPr id="5" name="textruta 4"/>
          <p:cNvSpPr txBox="1"/>
          <p:nvPr/>
        </p:nvSpPr>
        <p:spPr>
          <a:xfrm>
            <a:off x="180062" y="5335793"/>
            <a:ext cx="8926286" cy="1458682"/>
          </a:xfrm>
          <a:prstGeom prst="rect">
            <a:avLst/>
          </a:prstGeom>
          <a:noFill/>
        </p:spPr>
        <p:txBody>
          <a:bodyPr wrap="square" rtlCol="0">
            <a:noAutofit/>
          </a:bodyPr>
          <a:lstStyle/>
          <a:p>
            <a:pPr marL="285750" indent="-285750">
              <a:buFont typeface="Arial" panose="020B0604020202020204" pitchFamily="34" charset="0"/>
              <a:buChar char="•"/>
            </a:pPr>
            <a:r>
              <a:rPr lang="sv-SE" sz="1600" dirty="0"/>
              <a:t>Genom </a:t>
            </a:r>
            <a:r>
              <a:rPr lang="sv-SE" sz="1600" dirty="0" err="1"/>
              <a:t>proprietära</a:t>
            </a:r>
            <a:r>
              <a:rPr lang="sv-SE" sz="1600" dirty="0"/>
              <a:t> produkter och ekosystem sätts konkurrensen mellan aktörer ur spel </a:t>
            </a:r>
          </a:p>
          <a:p>
            <a:pPr marL="285750" indent="-285750">
              <a:buFont typeface="Arial" panose="020B0604020202020204" pitchFamily="34" charset="0"/>
              <a:buChar char="•"/>
            </a:pPr>
            <a:endParaRPr lang="sv-SE" sz="1000" dirty="0"/>
          </a:p>
          <a:p>
            <a:pPr marL="285750" indent="-285750">
              <a:buFont typeface="Arial" panose="020B0604020202020204" pitchFamily="34" charset="0"/>
              <a:buChar char="•"/>
            </a:pPr>
            <a:r>
              <a:rPr lang="sv-SE" sz="1600" dirty="0"/>
              <a:t>Skapar förhandlingsövertag för den som äger en differentierad produkt eller ett gränssnitt</a:t>
            </a:r>
          </a:p>
          <a:p>
            <a:pPr marL="285750" indent="-285750">
              <a:buFont typeface="Arial" panose="020B0604020202020204" pitchFamily="34" charset="0"/>
              <a:buChar char="•"/>
            </a:pPr>
            <a:endParaRPr lang="sv-SE" sz="1000" dirty="0"/>
          </a:p>
          <a:p>
            <a:pPr marL="285750" indent="-285750">
              <a:buFont typeface="Arial" panose="020B0604020202020204" pitchFamily="34" charset="0"/>
              <a:buChar char="•"/>
            </a:pPr>
            <a:r>
              <a:rPr lang="sv-SE" sz="1600" dirty="0"/>
              <a:t>Det finns en uppsjö med aktörer som försökt, och försöker, sätta konkurrenskrafterna ur spel genom att inte använda standards och öppna gränssnitt</a:t>
            </a:r>
          </a:p>
          <a:p>
            <a:pPr marL="285750" indent="-285750">
              <a:buFont typeface="Arial" panose="020B0604020202020204" pitchFamily="34" charset="0"/>
              <a:buChar char="•"/>
            </a:pPr>
            <a:endParaRPr lang="sv-SE" sz="1100" dirty="0"/>
          </a:p>
          <a:p>
            <a:pPr marL="285750" indent="-285750">
              <a:buFont typeface="Arial" panose="020B0604020202020204" pitchFamily="34" charset="0"/>
              <a:buChar char="•"/>
            </a:pPr>
            <a:endParaRPr lang="sv-SE" sz="1600" dirty="0">
              <a:solidFill>
                <a:srgbClr val="FF0000"/>
              </a:solidFill>
            </a:endParaRPr>
          </a:p>
          <a:p>
            <a:pPr marL="285750" indent="-285750">
              <a:buFont typeface="Arial" panose="020B0604020202020204" pitchFamily="34" charset="0"/>
              <a:buChar char="•"/>
            </a:pPr>
            <a:endParaRPr lang="sv-SE" sz="500" dirty="0">
              <a:solidFill>
                <a:srgbClr val="FF0000"/>
              </a:solidFill>
            </a:endParaRPr>
          </a:p>
        </p:txBody>
      </p:sp>
      <p:sp>
        <p:nvSpPr>
          <p:cNvPr id="2" name="Ellips 1"/>
          <p:cNvSpPr/>
          <p:nvPr/>
        </p:nvSpPr>
        <p:spPr>
          <a:xfrm>
            <a:off x="3765175" y="2305137"/>
            <a:ext cx="1296297" cy="126402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t>Befintlig konkurrens</a:t>
            </a:r>
          </a:p>
        </p:txBody>
      </p:sp>
      <p:sp>
        <p:nvSpPr>
          <p:cNvPr id="6" name="Ellips 5"/>
          <p:cNvSpPr/>
          <p:nvPr/>
        </p:nvSpPr>
        <p:spPr>
          <a:xfrm>
            <a:off x="7273963" y="2305137"/>
            <a:ext cx="1296297" cy="1264023"/>
          </a:xfrm>
          <a:prstGeom prst="ellipse">
            <a:avLst/>
          </a:prstGeom>
          <a:gradFill>
            <a:gsLst>
              <a:gs pos="0">
                <a:schemeClr val="accent3">
                  <a:lumMod val="75000"/>
                </a:schemeClr>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t>Köparens styrka</a:t>
            </a:r>
          </a:p>
        </p:txBody>
      </p:sp>
      <p:sp>
        <p:nvSpPr>
          <p:cNvPr id="7" name="Ellips 6"/>
          <p:cNvSpPr/>
          <p:nvPr/>
        </p:nvSpPr>
        <p:spPr>
          <a:xfrm>
            <a:off x="463025" y="2364303"/>
            <a:ext cx="1296297" cy="1264023"/>
          </a:xfrm>
          <a:prstGeom prst="ellipse">
            <a:avLst/>
          </a:prstGeom>
          <a:gradFill>
            <a:gsLst>
              <a:gs pos="0">
                <a:schemeClr val="accent5">
                  <a:lumMod val="75000"/>
                </a:schemeClr>
              </a:gs>
              <a:gs pos="100000">
                <a:schemeClr val="accent5">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sv-SE" sz="1200" dirty="0"/>
              <a:t>Leverantörs- styrka</a:t>
            </a:r>
          </a:p>
        </p:txBody>
      </p:sp>
      <p:sp>
        <p:nvSpPr>
          <p:cNvPr id="8" name="Ellips 7"/>
          <p:cNvSpPr/>
          <p:nvPr/>
        </p:nvSpPr>
        <p:spPr>
          <a:xfrm>
            <a:off x="3765177" y="4066389"/>
            <a:ext cx="1296297" cy="1264023"/>
          </a:xfrm>
          <a:prstGeom prst="ellipse">
            <a:avLst/>
          </a:prstGeom>
          <a:gradFill>
            <a:gsLst>
              <a:gs pos="0">
                <a:srgbClr val="7030A0"/>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a:r>
              <a:rPr lang="sv-SE" sz="1200" dirty="0"/>
              <a:t>Ny</a:t>
            </a:r>
          </a:p>
          <a:p>
            <a:pPr algn="ctr"/>
            <a:r>
              <a:rPr lang="sv-SE" sz="1200" dirty="0"/>
              <a:t>&amp;</a:t>
            </a:r>
          </a:p>
          <a:p>
            <a:pPr algn="ctr"/>
            <a:r>
              <a:rPr lang="sv-SE" sz="1200" dirty="0" err="1"/>
              <a:t>substituer</a:t>
            </a:r>
            <a:r>
              <a:rPr lang="sv-SE" sz="1200" dirty="0"/>
              <a:t>-ande teknik </a:t>
            </a:r>
          </a:p>
        </p:txBody>
      </p:sp>
      <p:sp>
        <p:nvSpPr>
          <p:cNvPr id="9" name="Ellips 8"/>
          <p:cNvSpPr/>
          <p:nvPr/>
        </p:nvSpPr>
        <p:spPr>
          <a:xfrm>
            <a:off x="3765177" y="576094"/>
            <a:ext cx="1296297" cy="1264023"/>
          </a:xfrm>
          <a:prstGeom prst="ellipse">
            <a:avLst/>
          </a:prstGeom>
          <a:gradFill>
            <a:gsLst>
              <a:gs pos="0">
                <a:schemeClr val="accent6">
                  <a:lumMod val="75000"/>
                </a:schemeClr>
              </a:gs>
              <a:gs pos="100000">
                <a:schemeClr val="accent6">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a:r>
              <a:rPr lang="sv-SE" sz="1200" dirty="0"/>
              <a:t>Nya aktörer </a:t>
            </a:r>
          </a:p>
        </p:txBody>
      </p:sp>
      <p:cxnSp>
        <p:nvCxnSpPr>
          <p:cNvPr id="10" name="Rak pilkoppling 9"/>
          <p:cNvCxnSpPr>
            <a:endCxn id="2" idx="4"/>
          </p:cNvCxnSpPr>
          <p:nvPr/>
        </p:nvCxnSpPr>
        <p:spPr>
          <a:xfrm flipV="1">
            <a:off x="4413324" y="3569160"/>
            <a:ext cx="0" cy="47627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 name="Rak pilkoppling 10"/>
          <p:cNvCxnSpPr>
            <a:stCxn id="2" idx="0"/>
            <a:endCxn id="9" idx="4"/>
          </p:cNvCxnSpPr>
          <p:nvPr/>
        </p:nvCxnSpPr>
        <p:spPr>
          <a:xfrm flipV="1">
            <a:off x="4413324" y="1840117"/>
            <a:ext cx="2" cy="46502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 name="Rak pilkoppling 15"/>
          <p:cNvCxnSpPr/>
          <p:nvPr/>
        </p:nvCxnSpPr>
        <p:spPr>
          <a:xfrm flipH="1" flipV="1">
            <a:off x="5149327" y="2937148"/>
            <a:ext cx="2076227" cy="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1" name="Rak pilkoppling 20"/>
          <p:cNvCxnSpPr/>
          <p:nvPr/>
        </p:nvCxnSpPr>
        <p:spPr>
          <a:xfrm flipH="1" flipV="1">
            <a:off x="1847176" y="2903462"/>
            <a:ext cx="1801908" cy="1004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3" name="textruta 22"/>
          <p:cNvSpPr txBox="1"/>
          <p:nvPr/>
        </p:nvSpPr>
        <p:spPr>
          <a:xfrm>
            <a:off x="2990627" y="3688507"/>
            <a:ext cx="2845397" cy="261610"/>
          </a:xfrm>
          <a:prstGeom prst="rect">
            <a:avLst/>
          </a:prstGeom>
          <a:solidFill>
            <a:schemeClr val="bg1"/>
          </a:solidFill>
        </p:spPr>
        <p:txBody>
          <a:bodyPr wrap="square" rtlCol="0">
            <a:spAutoFit/>
          </a:bodyPr>
          <a:lstStyle/>
          <a:p>
            <a:pPr algn="ctr"/>
            <a:r>
              <a:rPr lang="sv-SE" sz="1050" dirty="0"/>
              <a:t>Hot från nya produkter</a:t>
            </a:r>
          </a:p>
        </p:txBody>
      </p:sp>
      <p:sp>
        <p:nvSpPr>
          <p:cNvPr id="24" name="textruta 23"/>
          <p:cNvSpPr txBox="1"/>
          <p:nvPr/>
        </p:nvSpPr>
        <p:spPr>
          <a:xfrm>
            <a:off x="2976283" y="1953289"/>
            <a:ext cx="2845397" cy="261610"/>
          </a:xfrm>
          <a:prstGeom prst="rect">
            <a:avLst/>
          </a:prstGeom>
          <a:solidFill>
            <a:schemeClr val="bg1"/>
          </a:solidFill>
        </p:spPr>
        <p:txBody>
          <a:bodyPr wrap="square" rtlCol="0">
            <a:spAutoFit/>
          </a:bodyPr>
          <a:lstStyle/>
          <a:p>
            <a:pPr algn="ctr"/>
            <a:r>
              <a:rPr lang="sv-SE" sz="1050" dirty="0"/>
              <a:t>Hot från nya aktörer</a:t>
            </a:r>
          </a:p>
        </p:txBody>
      </p:sp>
      <p:sp>
        <p:nvSpPr>
          <p:cNvPr id="27" name="textruta 26"/>
          <p:cNvSpPr txBox="1"/>
          <p:nvPr/>
        </p:nvSpPr>
        <p:spPr>
          <a:xfrm>
            <a:off x="5149327" y="2593635"/>
            <a:ext cx="2036781" cy="261610"/>
          </a:xfrm>
          <a:prstGeom prst="rect">
            <a:avLst/>
          </a:prstGeom>
          <a:solidFill>
            <a:schemeClr val="bg1"/>
          </a:solidFill>
        </p:spPr>
        <p:txBody>
          <a:bodyPr wrap="square" rtlCol="0">
            <a:spAutoFit/>
          </a:bodyPr>
          <a:lstStyle/>
          <a:p>
            <a:pPr algn="ctr"/>
            <a:r>
              <a:rPr lang="sv-SE" sz="1050" dirty="0"/>
              <a:t>Köparens förhandlingsstyrka</a:t>
            </a:r>
          </a:p>
        </p:txBody>
      </p:sp>
      <p:sp>
        <p:nvSpPr>
          <p:cNvPr id="28" name="textruta 27"/>
          <p:cNvSpPr txBox="1"/>
          <p:nvPr/>
        </p:nvSpPr>
        <p:spPr>
          <a:xfrm>
            <a:off x="1803250" y="2573164"/>
            <a:ext cx="1949825" cy="261610"/>
          </a:xfrm>
          <a:prstGeom prst="rect">
            <a:avLst/>
          </a:prstGeom>
          <a:solidFill>
            <a:schemeClr val="bg1"/>
          </a:solidFill>
        </p:spPr>
        <p:txBody>
          <a:bodyPr wrap="square" rtlCol="0">
            <a:spAutoFit/>
          </a:bodyPr>
          <a:lstStyle/>
          <a:p>
            <a:pPr algn="ctr"/>
            <a:r>
              <a:rPr lang="sv-SE" sz="1050" dirty="0"/>
              <a:t>Säljarens förhandlingsstyrka</a:t>
            </a:r>
          </a:p>
        </p:txBody>
      </p:sp>
      <p:sp>
        <p:nvSpPr>
          <p:cNvPr id="32" name="textruta 31"/>
          <p:cNvSpPr txBox="1"/>
          <p:nvPr/>
        </p:nvSpPr>
        <p:spPr>
          <a:xfrm>
            <a:off x="6538858" y="5015017"/>
            <a:ext cx="2036781" cy="246221"/>
          </a:xfrm>
          <a:prstGeom prst="rect">
            <a:avLst/>
          </a:prstGeom>
          <a:solidFill>
            <a:schemeClr val="bg1"/>
          </a:solidFill>
        </p:spPr>
        <p:txBody>
          <a:bodyPr wrap="square" rtlCol="0">
            <a:spAutoFit/>
          </a:bodyPr>
          <a:lstStyle/>
          <a:p>
            <a:pPr algn="ctr"/>
            <a:r>
              <a:rPr lang="sv-SE" sz="1000" dirty="0"/>
              <a:t>Efter Michael E. Porter</a:t>
            </a:r>
          </a:p>
        </p:txBody>
      </p:sp>
    </p:spTree>
    <p:extLst>
      <p:ext uri="{BB962C8B-B14F-4D97-AF65-F5344CB8AC3E}">
        <p14:creationId xmlns:p14="http://schemas.microsoft.com/office/powerpoint/2010/main" val="2810594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421900" y="1046573"/>
            <a:ext cx="7834594" cy="5664707"/>
          </a:xfrm>
          <a:prstGeom prst="rect">
            <a:avLst/>
          </a:prstGeom>
        </p:spPr>
      </p:pic>
      <p:sp>
        <p:nvSpPr>
          <p:cNvPr id="5" name="Platshållare för text 9"/>
          <p:cNvSpPr>
            <a:spLocks noGrp="1"/>
          </p:cNvSpPr>
          <p:nvPr>
            <p:ph type="body" sz="quarter" idx="10"/>
          </p:nvPr>
        </p:nvSpPr>
        <p:spPr>
          <a:xfrm>
            <a:off x="99379" y="481561"/>
            <a:ext cx="7980441" cy="774300"/>
          </a:xfrm>
        </p:spPr>
        <p:txBody>
          <a:bodyPr/>
          <a:lstStyle/>
          <a:p>
            <a:r>
              <a:rPr lang="sv-SE" sz="2400" dirty="0"/>
              <a:t>Ett energiföretags digitala miljö…</a:t>
            </a:r>
          </a:p>
        </p:txBody>
      </p:sp>
    </p:spTree>
    <p:extLst>
      <p:ext uri="{BB962C8B-B14F-4D97-AF65-F5344CB8AC3E}">
        <p14:creationId xmlns:p14="http://schemas.microsoft.com/office/powerpoint/2010/main" val="49181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9"/>
          <p:cNvSpPr>
            <a:spLocks noGrp="1"/>
          </p:cNvSpPr>
          <p:nvPr>
            <p:ph type="body" sz="quarter" idx="10"/>
          </p:nvPr>
        </p:nvSpPr>
        <p:spPr>
          <a:xfrm>
            <a:off x="180062" y="605274"/>
            <a:ext cx="8963938" cy="774300"/>
          </a:xfrm>
        </p:spPr>
        <p:txBody>
          <a:bodyPr/>
          <a:lstStyle/>
          <a:p>
            <a:r>
              <a:rPr lang="sv-SE" sz="2400" dirty="0"/>
              <a:t>Hur kan energibolagen kan arbeta med standardisering för att möjliggöra digitalisering och innovation?</a:t>
            </a:r>
          </a:p>
        </p:txBody>
      </p:sp>
      <p:sp>
        <p:nvSpPr>
          <p:cNvPr id="3" name="textruta 2"/>
          <p:cNvSpPr txBox="1"/>
          <p:nvPr/>
        </p:nvSpPr>
        <p:spPr>
          <a:xfrm>
            <a:off x="260744" y="1555684"/>
            <a:ext cx="8926286" cy="3054988"/>
          </a:xfrm>
          <a:prstGeom prst="rect">
            <a:avLst/>
          </a:prstGeom>
          <a:noFill/>
        </p:spPr>
        <p:txBody>
          <a:bodyPr wrap="square" rtlCol="0">
            <a:noAutofit/>
          </a:bodyPr>
          <a:lstStyle/>
          <a:p>
            <a:endParaRPr lang="sv-SE" sz="1100" dirty="0">
              <a:solidFill>
                <a:srgbClr val="FF0000"/>
              </a:solidFill>
            </a:endParaRPr>
          </a:p>
          <a:p>
            <a:pPr marL="285750" indent="-285750">
              <a:buFont typeface="Arial" panose="020B0604020202020204" pitchFamily="34" charset="0"/>
              <a:buChar char="•"/>
            </a:pPr>
            <a:r>
              <a:rPr lang="sv-SE" sz="2000" dirty="0"/>
              <a:t>Bejaka standardisering</a:t>
            </a:r>
            <a:endParaRPr lang="sv-SE" sz="1100" dirty="0"/>
          </a:p>
          <a:p>
            <a:pPr marL="285750" indent="-285750">
              <a:buFont typeface="Arial" panose="020B0604020202020204" pitchFamily="34" charset="0"/>
              <a:buChar char="•"/>
            </a:pPr>
            <a:endParaRPr lang="sv-SE" sz="2000" dirty="0"/>
          </a:p>
          <a:p>
            <a:pPr marL="285750" indent="-285750">
              <a:buFont typeface="Arial" panose="020B0604020202020204" pitchFamily="34" charset="0"/>
              <a:buChar char="•"/>
            </a:pPr>
            <a:r>
              <a:rPr lang="sv-SE" sz="2000" dirty="0"/>
              <a:t>Skapa kundvärde utifrån standardisering</a:t>
            </a:r>
          </a:p>
          <a:p>
            <a:pPr marL="285750" indent="-285750">
              <a:buFont typeface="Arial" panose="020B0604020202020204" pitchFamily="34" charset="0"/>
              <a:buChar char="•"/>
            </a:pPr>
            <a:endParaRPr lang="sv-SE" sz="2000" dirty="0"/>
          </a:p>
          <a:p>
            <a:pPr marL="285750" indent="-285750">
              <a:buFont typeface="Arial" panose="020B0604020202020204" pitchFamily="34" charset="0"/>
              <a:buChar char="•"/>
            </a:pPr>
            <a:r>
              <a:rPr lang="sv-SE" sz="2000" dirty="0"/>
              <a:t>Arbeta proaktivt med standardisering</a:t>
            </a:r>
          </a:p>
          <a:p>
            <a:pPr marL="285750" indent="-285750">
              <a:buFont typeface="Arial" panose="020B0604020202020204" pitchFamily="34" charset="0"/>
              <a:buChar char="•"/>
            </a:pPr>
            <a:endParaRPr lang="sv-SE" sz="2000" dirty="0"/>
          </a:p>
          <a:p>
            <a:pPr marL="285750" indent="-285750">
              <a:buFont typeface="Arial" panose="020B0604020202020204" pitchFamily="34" charset="0"/>
              <a:buChar char="•"/>
            </a:pPr>
            <a:r>
              <a:rPr lang="sv-SE" sz="2000" dirty="0"/>
              <a:t>Våga ifrågasätta standardisering</a:t>
            </a:r>
          </a:p>
          <a:p>
            <a:pPr marL="285750" indent="-285750">
              <a:buFont typeface="Arial" panose="020B0604020202020204" pitchFamily="34" charset="0"/>
              <a:buChar char="•"/>
            </a:pPr>
            <a:endParaRPr lang="sv-SE" sz="2000" dirty="0"/>
          </a:p>
          <a:p>
            <a:pPr marL="285750" indent="-285750">
              <a:buFont typeface="Arial" panose="020B0604020202020204" pitchFamily="34" charset="0"/>
              <a:buChar char="•"/>
            </a:pPr>
            <a:r>
              <a:rPr lang="sv-SE" sz="2000" dirty="0"/>
              <a:t>Upphandla standardiserade komponenter och system</a:t>
            </a:r>
          </a:p>
          <a:p>
            <a:pPr marL="285750" indent="-285750">
              <a:buFont typeface="Arial" panose="020B0604020202020204" pitchFamily="34" charset="0"/>
              <a:buChar char="•"/>
            </a:pPr>
            <a:endParaRPr lang="sv-SE" sz="1400" dirty="0"/>
          </a:p>
          <a:p>
            <a:pPr marL="285750" indent="-285750">
              <a:buFont typeface="Arial" panose="020B0604020202020204" pitchFamily="34" charset="0"/>
              <a:buChar char="•"/>
            </a:pPr>
            <a:endParaRPr lang="sv-SE" sz="2000" dirty="0">
              <a:solidFill>
                <a:srgbClr val="FF0000"/>
              </a:solidFill>
            </a:endParaRPr>
          </a:p>
          <a:p>
            <a:pPr marL="285750" indent="-285750">
              <a:buFont typeface="Arial" panose="020B0604020202020204" pitchFamily="34" charset="0"/>
              <a:buChar char="•"/>
            </a:pPr>
            <a:endParaRPr lang="sv-SE" sz="700" dirty="0">
              <a:solidFill>
                <a:srgbClr val="FF0000"/>
              </a:solidFill>
            </a:endParaRPr>
          </a:p>
        </p:txBody>
      </p:sp>
    </p:spTree>
    <p:extLst>
      <p:ext uri="{BB962C8B-B14F-4D97-AF65-F5344CB8AC3E}">
        <p14:creationId xmlns:p14="http://schemas.microsoft.com/office/powerpoint/2010/main" val="3066657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9"/>
          <p:cNvSpPr>
            <a:spLocks noGrp="1"/>
          </p:cNvSpPr>
          <p:nvPr>
            <p:ph type="body" sz="quarter" idx="10"/>
          </p:nvPr>
        </p:nvSpPr>
        <p:spPr>
          <a:xfrm>
            <a:off x="99379" y="481561"/>
            <a:ext cx="7980441" cy="774300"/>
          </a:xfrm>
        </p:spPr>
        <p:txBody>
          <a:bodyPr/>
          <a:lstStyle/>
          <a:p>
            <a:r>
              <a:rPr lang="sv-SE" sz="2400" dirty="0"/>
              <a:t> </a:t>
            </a:r>
          </a:p>
        </p:txBody>
      </p:sp>
    </p:spTree>
    <p:extLst>
      <p:ext uri="{BB962C8B-B14F-4D97-AF65-F5344CB8AC3E}">
        <p14:creationId xmlns:p14="http://schemas.microsoft.com/office/powerpoint/2010/main" val="344374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49741</TotalTime>
  <Words>159</Words>
  <Application>Microsoft Office PowerPoint</Application>
  <PresentationFormat>Bildspel på skärmen (4:3)</PresentationFormat>
  <Paragraphs>51</Paragraphs>
  <Slides>6</Slides>
  <Notes>4</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6</vt:i4>
      </vt:variant>
    </vt:vector>
  </HeadingPairs>
  <TitlesOfParts>
    <vt:vector size="9" baseType="lpstr">
      <vt:lpstr>Arial</vt:lpstr>
      <vt:lpstr>Calibri</vt:lpstr>
      <vt:lpstr>Office Theme</vt:lpstr>
      <vt:lpstr>Standardisering i energibranschen  Förutsätter ett innovativt företag att grundläggande standardisering är på plats då omvärlden digitaliseras med ökat informationsutbyte?  Håkan Jönsson VD Gävle Energi  Energiforsk 2017-11-09 </vt:lpstr>
      <vt:lpstr>PowerPoint-presentation</vt:lpstr>
      <vt:lpstr>PowerPoint-presentation</vt:lpstr>
      <vt:lpstr>PowerPoint-presentation</vt:lpstr>
      <vt:lpstr>PowerPoint-presentation</vt:lpstr>
      <vt:lpstr>PowerPoint-presentation</vt:lpstr>
    </vt:vector>
  </TitlesOfParts>
  <Company>PQRFY-VCW3V-8MBF4-2H8Y8-KDBBB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Linn</dc:creator>
  <cp:lastModifiedBy>Jönsson, Håkan</cp:lastModifiedBy>
  <cp:revision>900</cp:revision>
  <cp:lastPrinted>2017-11-07T15:53:28Z</cp:lastPrinted>
  <dcterms:created xsi:type="dcterms:W3CDTF">2011-02-13T23:00:00Z</dcterms:created>
  <dcterms:modified xsi:type="dcterms:W3CDTF">2017-11-08T12:16:56Z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und_attn">
    <vt:lpwstr>
    </vt:lpwstr>
  </property>
  <property fmtid="{D5CDD505-2E9C-101B-9397-08002B2CF9AE}" pid="3" name="kund_ort">
    <vt:lpwstr>
    </vt:lpwstr>
  </property>
  <property fmtid="{D5CDD505-2E9C-101B-9397-08002B2CF9AE}" pid="4" name="kund_adress">
    <vt:lpwstr>
    </vt:lpwstr>
  </property>
  <property fmtid="{D5CDD505-2E9C-101B-9397-08002B2CF9AE}" pid="5" name="kund_namn">
    <vt:lpwstr>
    </vt:lpwstr>
  </property>
  <property fmtid="{D5CDD505-2E9C-101B-9397-08002B2CF9AE}" pid="6" name="SkapadDatum">
    <vt:lpwstr>2017-10-30</vt:lpwstr>
  </property>
  <property fmtid="{D5CDD505-2E9C-101B-9397-08002B2CF9AE}" pid="7" name="Projekt namn">
    <vt:lpwstr>
    </vt:lpwstr>
  </property>
  <property fmtid="{D5CDD505-2E9C-101B-9397-08002B2CF9AE}" pid="8" name="Lev.Postnr">
    <vt:lpwstr>
    </vt:lpwstr>
  </property>
  <property fmtid="{D5CDD505-2E9C-101B-9397-08002B2CF9AE}" pid="9" name="ärendenummer">
    <vt:lpwstr>
    </vt:lpwstr>
  </property>
  <property fmtid="{D5CDD505-2E9C-101B-9397-08002B2CF9AE}" pid="10" name="Lev.namn">
    <vt:lpwstr>
    </vt:lpwstr>
  </property>
  <property fmtid="{D5CDD505-2E9C-101B-9397-08002B2CF9AE}" pid="11" name="Lev.Attn">
    <vt:lpwstr>
    </vt:lpwstr>
  </property>
  <property fmtid="{D5CDD505-2E9C-101B-9397-08002B2CF9AE}" pid="12" name="Proj_nummer">
    <vt:lpwstr>
    </vt:lpwstr>
  </property>
  <property fmtid="{D5CDD505-2E9C-101B-9397-08002B2CF9AE}" pid="13" name="Lev.Ort">
    <vt:lpwstr>
    </vt:lpwstr>
  </property>
  <property fmtid="{D5CDD505-2E9C-101B-9397-08002B2CF9AE}" pid="14" name="Lev.adress">
    <vt:lpwstr>
    </vt:lpwstr>
  </property>
  <property fmtid="{D5CDD505-2E9C-101B-9397-08002B2CF9AE}" pid="15" name="Kund_Nr">
    <vt:lpwstr>
    </vt:lpwstr>
  </property>
  <property fmtid="{D5CDD505-2E9C-101B-9397-08002B2CF9AE}" pid="16" name="kund_postnummer">
    <vt:lpwstr>
    </vt:lpwstr>
  </property>
  <property fmtid="{D5CDD505-2E9C-101B-9397-08002B2CF9AE}" pid="17" name="Dok_ID">
    <vt:lpwstr>20171030-235</vt:lpwstr>
  </property>
  <property fmtid="{D5CDD505-2E9C-101B-9397-08002B2CF9AE}" pid="18" name="Epost">
    <vt:lpwstr>hakan.jonsson@gavleenergi.se</vt:lpwstr>
  </property>
  <property fmtid="{D5CDD505-2E9C-101B-9397-08002B2CF9AE}" pid="19" name="Telefonnummer">
    <vt:lpwstr>026-178503</vt:lpwstr>
  </property>
  <property fmtid="{D5CDD505-2E9C-101B-9397-08002B2CF9AE}" pid="20" name="Beskrivning">
    <vt:lpwstr>Stryrelse 20171031</vt:lpwstr>
  </property>
  <property fmtid="{D5CDD505-2E9C-101B-9397-08002B2CF9AE}" pid="21" name="Faxnummer">
    <vt:lpwstr>026-178509</vt:lpwstr>
  </property>
  <property fmtid="{D5CDD505-2E9C-101B-9397-08002B2CF9AE}" pid="22" name="Funktion_Titel">
    <vt:lpwstr>Verkställande direktör</vt:lpwstr>
  </property>
  <property fmtid="{D5CDD505-2E9C-101B-9397-08002B2CF9AE}" pid="24" name="_NewReviewCycle">
    <vt:lpwstr>
    </vt:lpwstr>
  </property>
  <property fmtid="{D5CDD505-2E9C-101B-9397-08002B2CF9AE}" pid="28" name="Anläggning">
    <vt:lpwstr>
    </vt:lpwstr>
  </property>
</Properties>
</file>