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72" r:id="rId4"/>
    <p:sldId id="267" r:id="rId5"/>
    <p:sldId id="260" r:id="rId6"/>
    <p:sldId id="275" r:id="rId7"/>
    <p:sldId id="266" r:id="rId8"/>
    <p:sldId id="276" r:id="rId9"/>
    <p:sldId id="277" r:id="rId10"/>
    <p:sldId id="270" r:id="rId11"/>
    <p:sldId id="274" r:id="rId12"/>
    <p:sldId id="262" r:id="rId13"/>
    <p:sldId id="278" r:id="rId14"/>
    <p:sldId id="271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6"/>
    <a:srgbClr val="17C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12" autoAdjust="0"/>
    <p:restoredTop sz="76138" autoAdjust="0"/>
  </p:normalViewPr>
  <p:slideViewPr>
    <p:cSldViewPr>
      <p:cViewPr varScale="1">
        <p:scale>
          <a:sx n="68" d="100"/>
          <a:sy n="68" d="100"/>
        </p:scale>
        <p:origin x="17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28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0D063-C26F-4523-9C11-3A36A3E2F1EE}" type="datetimeFigureOut">
              <a:rPr lang="sv-SE" smtClean="0"/>
              <a:t>2017-11-08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A09C9-223E-4D72-B5E0-BC2B499F45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72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4A76A-667F-4CEC-98C2-511D6AAB0EED}" type="datetimeFigureOut">
              <a:rPr lang="sv-SE" smtClean="0"/>
              <a:t>2017-11-08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FF295-E991-49B2-BD05-D740B7670D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76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F295-E991-49B2-BD05-D740B7670D0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0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Presentation om vår vision. Resurseffektivitet</a:t>
            </a:r>
            <a:r>
              <a:rPr lang="sv-SE" baseline="0" dirty="0" smtClean="0"/>
              <a:t> är vad cirkulär ekonomi handlar om. Visionen kan tyckas kaxig, men Sverige är bland världens mest framgångsrika länder när det gäller resurseffektivitet och vår region är bland de bästa i Sverige så i kanske inte är så långt därifrån.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F295-E991-49B2-BD05-D740B7670D0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41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EBR  är elnätsföretagens viktigaste verktyg för utveckling och utbildning. Genom bred samverkan på elnätssidan har hela branschen utarbetat branschstandarder för att konstruera, bygga, underhålla och utveckla elnäten i Sverige. Att arbeta tillsammans  är både samhällsekonomiskt lönsamt och lönsamt för företagen. Branschen beräknas spara enorma belopp  varje år genom att använda EBR</a:t>
            </a:r>
          </a:p>
          <a:p>
            <a:endParaRPr lang="sv-SE" dirty="0" smtClean="0"/>
          </a:p>
          <a:p>
            <a:r>
              <a:rPr lang="sv-SE" dirty="0" smtClean="0"/>
              <a:t>Hälsa, miljö &amp; säkerhet, Teknik samt Ekonomi. Utvecklingsarbetet sker i olika arbetsgrupper med branschens bästa experter och sakkunniga.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F295-E991-49B2-BD05-D740B7670D0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26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 beskriver övergången från energisystem 1.0 till 2.0. Övergången initieras av ett antal förändringsdrivare med flera exempel i bilden.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Vi</a:t>
            </a:r>
            <a:r>
              <a:rPr lang="sv-SE" baseline="0" dirty="0" smtClean="0"/>
              <a:t> går från att haft en i huvudsak centraliserad energiproduktion till en decentraliserad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Tidigare var man antingen producent eller konsument – i framtiden är man båda samtidigt.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Med en hög andel baskraft i systemet var energiflödena långsamma. Med förnybart väderberoende är våra energiflöden snabba.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Vi utbytte inte speciellt mycket data i energisystem 1.0 och flödet var enkelriktat. Nu byter vi mycket data i flera riktningar.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Tidigare var prissignalen svag, i värsta fall i form av en faktura i efterhand (Oj, vad dyrt det blev). I framtiden är prissignalen i realtid och pratar direkt med våra maskiner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I energisystem 1.0 använde vi energin en gång i en process, sedan kyldes den bort, eller försvann genom skorstenen. Nu använder vi energin flera gånger, tex. genom FTX-system som återvinner värmeförlusterna från en varm dator i ett 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F295-E991-49B2-BD05-D740B7670D0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57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F295-E991-49B2-BD05-D740B7670D0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18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_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0" y="361874"/>
            <a:ext cx="9144001" cy="6496126"/>
            <a:chOff x="0" y="361874"/>
            <a:chExt cx="9144001" cy="6496126"/>
          </a:xfrm>
        </p:grpSpPr>
        <p:sp>
          <p:nvSpPr>
            <p:cNvPr id="5" name="Rektangel 4"/>
            <p:cNvSpPr/>
            <p:nvPr userDrawn="1"/>
          </p:nvSpPr>
          <p:spPr>
            <a:xfrm>
              <a:off x="0" y="720000"/>
              <a:ext cx="9144000" cy="6138000"/>
            </a:xfrm>
            <a:prstGeom prst="rect">
              <a:avLst/>
            </a:prstGeom>
            <a:gradFill flip="none" rotWithShape="1">
              <a:gsLst>
                <a:gs pos="0">
                  <a:srgbClr val="004876"/>
                </a:gs>
                <a:gs pos="100000">
                  <a:srgbClr val="17C5E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89"/>
            <a:stretch/>
          </p:blipFill>
          <p:spPr bwMode="auto">
            <a:xfrm>
              <a:off x="6756098" y="720000"/>
              <a:ext cx="2387903" cy="44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136" y="361874"/>
              <a:ext cx="1769610" cy="564769"/>
            </a:xfrm>
            <a:prstGeom prst="rect">
              <a:avLst/>
            </a:prstGeom>
          </p:spPr>
        </p:pic>
      </p:grpSp>
      <p:sp>
        <p:nvSpPr>
          <p:cNvPr id="12" name="Underrubrik 2"/>
          <p:cNvSpPr>
            <a:spLocks noGrp="1"/>
          </p:cNvSpPr>
          <p:nvPr>
            <p:ph type="subTitle" idx="10"/>
          </p:nvPr>
        </p:nvSpPr>
        <p:spPr>
          <a:xfrm>
            <a:off x="1331640" y="2060848"/>
            <a:ext cx="6480720" cy="43924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80720" cy="792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grpSp>
        <p:nvGrpSpPr>
          <p:cNvPr id="9" name="Grupp 8"/>
          <p:cNvGrpSpPr/>
          <p:nvPr/>
        </p:nvGrpSpPr>
        <p:grpSpPr>
          <a:xfrm>
            <a:off x="0" y="361874"/>
            <a:ext cx="9144001" cy="6496126"/>
            <a:chOff x="0" y="361874"/>
            <a:chExt cx="9144001" cy="6496126"/>
          </a:xfrm>
        </p:grpSpPr>
        <p:sp>
          <p:nvSpPr>
            <p:cNvPr id="10" name="Rektangel 9"/>
            <p:cNvSpPr/>
            <p:nvPr userDrawn="1"/>
          </p:nvSpPr>
          <p:spPr>
            <a:xfrm>
              <a:off x="0" y="720000"/>
              <a:ext cx="9144000" cy="6138000"/>
            </a:xfrm>
            <a:prstGeom prst="rect">
              <a:avLst/>
            </a:prstGeom>
            <a:gradFill flip="none" rotWithShape="1">
              <a:gsLst>
                <a:gs pos="0">
                  <a:srgbClr val="004876"/>
                </a:gs>
                <a:gs pos="100000">
                  <a:srgbClr val="17C5E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89"/>
            <a:stretch/>
          </p:blipFill>
          <p:spPr bwMode="auto">
            <a:xfrm>
              <a:off x="6756098" y="720000"/>
              <a:ext cx="2387903" cy="44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136" y="361874"/>
              <a:ext cx="1769610" cy="564769"/>
            </a:xfrm>
            <a:prstGeom prst="rect">
              <a:avLst/>
            </a:prstGeom>
          </p:spPr>
        </p:pic>
      </p:grpSp>
      <p:grpSp>
        <p:nvGrpSpPr>
          <p:cNvPr id="4" name="Grupp 3"/>
          <p:cNvGrpSpPr/>
          <p:nvPr userDrawn="1"/>
        </p:nvGrpSpPr>
        <p:grpSpPr>
          <a:xfrm>
            <a:off x="0" y="361874"/>
            <a:ext cx="9144001" cy="6496126"/>
            <a:chOff x="0" y="361874"/>
            <a:chExt cx="9144001" cy="6496126"/>
          </a:xfrm>
        </p:grpSpPr>
        <p:sp>
          <p:nvSpPr>
            <p:cNvPr id="16" name="Rektangel 15"/>
            <p:cNvSpPr/>
            <p:nvPr userDrawn="1"/>
          </p:nvSpPr>
          <p:spPr>
            <a:xfrm>
              <a:off x="0" y="720000"/>
              <a:ext cx="9144000" cy="6138000"/>
            </a:xfrm>
            <a:prstGeom prst="rect">
              <a:avLst/>
            </a:prstGeom>
            <a:gradFill flip="none" rotWithShape="1">
              <a:gsLst>
                <a:gs pos="0">
                  <a:srgbClr val="004876"/>
                </a:gs>
                <a:gs pos="100000">
                  <a:srgbClr val="17C5E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89"/>
            <a:stretch/>
          </p:blipFill>
          <p:spPr bwMode="auto">
            <a:xfrm>
              <a:off x="6756098" y="720000"/>
              <a:ext cx="2387903" cy="44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 useBgFill="1">
          <p:nvSpPr>
            <p:cNvPr id="2" name="Rektangel med rundade hörn 1"/>
            <p:cNvSpPr/>
            <p:nvPr userDrawn="1"/>
          </p:nvSpPr>
          <p:spPr>
            <a:xfrm>
              <a:off x="6775675" y="661743"/>
              <a:ext cx="2358000" cy="72008"/>
            </a:xfrm>
            <a:prstGeom prst="roundRect">
              <a:avLst/>
            </a:prstGeom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136" y="361874"/>
              <a:ext cx="1769610" cy="564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39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0" y="361874"/>
            <a:ext cx="9144001" cy="6496126"/>
            <a:chOff x="0" y="361874"/>
            <a:chExt cx="9144001" cy="6496126"/>
          </a:xfrm>
        </p:grpSpPr>
        <p:sp>
          <p:nvSpPr>
            <p:cNvPr id="5" name="Rektangel 4"/>
            <p:cNvSpPr/>
            <p:nvPr userDrawn="1"/>
          </p:nvSpPr>
          <p:spPr>
            <a:xfrm>
              <a:off x="0" y="720000"/>
              <a:ext cx="9144000" cy="6138000"/>
            </a:xfrm>
            <a:prstGeom prst="rect">
              <a:avLst/>
            </a:prstGeom>
            <a:gradFill flip="none" rotWithShape="1">
              <a:gsLst>
                <a:gs pos="0">
                  <a:srgbClr val="004876"/>
                </a:gs>
                <a:gs pos="100000">
                  <a:srgbClr val="17C5E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89"/>
            <a:stretch/>
          </p:blipFill>
          <p:spPr bwMode="auto">
            <a:xfrm>
              <a:off x="6756098" y="720000"/>
              <a:ext cx="2387903" cy="44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136" y="361874"/>
              <a:ext cx="1769610" cy="564769"/>
            </a:xfrm>
            <a:prstGeom prst="rect">
              <a:avLst/>
            </a:prstGeom>
          </p:spPr>
        </p:pic>
      </p:grpSp>
      <p:sp>
        <p:nvSpPr>
          <p:cNvPr id="12" name="Underrubrik 2"/>
          <p:cNvSpPr>
            <a:spLocks noGrp="1"/>
          </p:cNvSpPr>
          <p:nvPr>
            <p:ph type="subTitle" idx="10"/>
          </p:nvPr>
        </p:nvSpPr>
        <p:spPr>
          <a:xfrm>
            <a:off x="1331640" y="4005064"/>
            <a:ext cx="6480720" cy="39604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1331640" y="2924944"/>
            <a:ext cx="6480720" cy="792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grpSp>
        <p:nvGrpSpPr>
          <p:cNvPr id="3" name="Grupp 2"/>
          <p:cNvGrpSpPr/>
          <p:nvPr userDrawn="1"/>
        </p:nvGrpSpPr>
        <p:grpSpPr>
          <a:xfrm>
            <a:off x="0" y="361874"/>
            <a:ext cx="9144001" cy="6496126"/>
            <a:chOff x="0" y="361874"/>
            <a:chExt cx="9144001" cy="6496126"/>
          </a:xfrm>
        </p:grpSpPr>
        <p:sp>
          <p:nvSpPr>
            <p:cNvPr id="10" name="Rektangel 9"/>
            <p:cNvSpPr/>
            <p:nvPr userDrawn="1"/>
          </p:nvSpPr>
          <p:spPr>
            <a:xfrm>
              <a:off x="0" y="720000"/>
              <a:ext cx="9144000" cy="6138000"/>
            </a:xfrm>
            <a:prstGeom prst="rect">
              <a:avLst/>
            </a:prstGeom>
            <a:gradFill flip="none" rotWithShape="1">
              <a:gsLst>
                <a:gs pos="0">
                  <a:srgbClr val="004876"/>
                </a:gs>
                <a:gs pos="100000">
                  <a:srgbClr val="17C5E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89"/>
            <a:stretch/>
          </p:blipFill>
          <p:spPr bwMode="auto">
            <a:xfrm>
              <a:off x="6756098" y="720000"/>
              <a:ext cx="2387903" cy="44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 useBgFill="1">
          <p:nvSpPr>
            <p:cNvPr id="15" name="Rektangel med rundade hörn 14"/>
            <p:cNvSpPr/>
            <p:nvPr userDrawn="1"/>
          </p:nvSpPr>
          <p:spPr>
            <a:xfrm>
              <a:off x="6775675" y="661743"/>
              <a:ext cx="2358000" cy="72008"/>
            </a:xfrm>
            <a:prstGeom prst="roundRect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136" y="361874"/>
              <a:ext cx="1769610" cy="564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077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80720" cy="792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80720" cy="43924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3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2060848"/>
            <a:ext cx="6480720" cy="43924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720" cy="7920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06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52565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644008" y="1196752"/>
            <a:ext cx="4176464" cy="93610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644008" y="2204864"/>
            <a:ext cx="4176464" cy="424884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64581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_Rubrik och innehåll_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1448780"/>
            <a:ext cx="8496944" cy="500455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6300700" cy="54006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49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21384"/>
            <a:ext cx="2408680" cy="44285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21" y="403035"/>
            <a:ext cx="1769610" cy="564769"/>
          </a:xfrm>
          <a:prstGeom prst="rect">
            <a:avLst/>
          </a:prstGeom>
        </p:spPr>
      </p:pic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 flipH="1">
            <a:off x="-3" y="757395"/>
            <a:ext cx="9143999" cy="610060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583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21"/>
              <a:gd name="connsiteY0" fmla="*/ 572 h 10000"/>
              <a:gd name="connsiteX1" fmla="*/ 2604 w 10021"/>
              <a:gd name="connsiteY1" fmla="*/ 0 h 10000"/>
              <a:gd name="connsiteX2" fmla="*/ 10021 w 10021"/>
              <a:gd name="connsiteY2" fmla="*/ 0 h 10000"/>
              <a:gd name="connsiteX3" fmla="*/ 10021 w 10021"/>
              <a:gd name="connsiteY3" fmla="*/ 10000 h 10000"/>
              <a:gd name="connsiteX4" fmla="*/ 21 w 10021"/>
              <a:gd name="connsiteY4" fmla="*/ 10000 h 10000"/>
              <a:gd name="connsiteX5" fmla="*/ 0 w 10021"/>
              <a:gd name="connsiteY5" fmla="*/ 572 h 10000"/>
              <a:gd name="connsiteX0" fmla="*/ 3 w 10003"/>
              <a:gd name="connsiteY0" fmla="*/ 572 h 10000"/>
              <a:gd name="connsiteX1" fmla="*/ 2586 w 10003"/>
              <a:gd name="connsiteY1" fmla="*/ 0 h 10000"/>
              <a:gd name="connsiteX2" fmla="*/ 10003 w 10003"/>
              <a:gd name="connsiteY2" fmla="*/ 0 h 10000"/>
              <a:gd name="connsiteX3" fmla="*/ 10003 w 10003"/>
              <a:gd name="connsiteY3" fmla="*/ 10000 h 10000"/>
              <a:gd name="connsiteX4" fmla="*/ 3 w 10003"/>
              <a:gd name="connsiteY4" fmla="*/ 10000 h 10000"/>
              <a:gd name="connsiteX5" fmla="*/ 3 w 10003"/>
              <a:gd name="connsiteY5" fmla="*/ 572 h 10000"/>
              <a:gd name="connsiteX0" fmla="*/ 3 w 10003"/>
              <a:gd name="connsiteY0" fmla="*/ 572 h 10000"/>
              <a:gd name="connsiteX1" fmla="*/ 2473 w 10003"/>
              <a:gd name="connsiteY1" fmla="*/ 353 h 10000"/>
              <a:gd name="connsiteX2" fmla="*/ 2586 w 10003"/>
              <a:gd name="connsiteY2" fmla="*/ 0 h 10000"/>
              <a:gd name="connsiteX3" fmla="*/ 10003 w 10003"/>
              <a:gd name="connsiteY3" fmla="*/ 0 h 10000"/>
              <a:gd name="connsiteX4" fmla="*/ 10003 w 10003"/>
              <a:gd name="connsiteY4" fmla="*/ 10000 h 10000"/>
              <a:gd name="connsiteX5" fmla="*/ 3 w 10003"/>
              <a:gd name="connsiteY5" fmla="*/ 10000 h 10000"/>
              <a:gd name="connsiteX6" fmla="*/ 3 w 10003"/>
              <a:gd name="connsiteY6" fmla="*/ 572 h 10000"/>
              <a:gd name="connsiteX0" fmla="*/ 3 w 10003"/>
              <a:gd name="connsiteY0" fmla="*/ 752 h 10180"/>
              <a:gd name="connsiteX1" fmla="*/ 2299 w 10003"/>
              <a:gd name="connsiteY1" fmla="*/ 572 h 10180"/>
              <a:gd name="connsiteX2" fmla="*/ 2473 w 10003"/>
              <a:gd name="connsiteY2" fmla="*/ 533 h 10180"/>
              <a:gd name="connsiteX3" fmla="*/ 2586 w 10003"/>
              <a:gd name="connsiteY3" fmla="*/ 180 h 10180"/>
              <a:gd name="connsiteX4" fmla="*/ 10003 w 10003"/>
              <a:gd name="connsiteY4" fmla="*/ 180 h 10180"/>
              <a:gd name="connsiteX5" fmla="*/ 10003 w 10003"/>
              <a:gd name="connsiteY5" fmla="*/ 10180 h 10180"/>
              <a:gd name="connsiteX6" fmla="*/ 3 w 10003"/>
              <a:gd name="connsiteY6" fmla="*/ 10180 h 10180"/>
              <a:gd name="connsiteX7" fmla="*/ 3 w 10003"/>
              <a:gd name="connsiteY7" fmla="*/ 752 h 10180"/>
              <a:gd name="connsiteX0" fmla="*/ 3 w 10003"/>
              <a:gd name="connsiteY0" fmla="*/ 722 h 10150"/>
              <a:gd name="connsiteX1" fmla="*/ 2299 w 10003"/>
              <a:gd name="connsiteY1" fmla="*/ 542 h 10150"/>
              <a:gd name="connsiteX2" fmla="*/ 2473 w 10003"/>
              <a:gd name="connsiteY2" fmla="*/ 503 h 10150"/>
              <a:gd name="connsiteX3" fmla="*/ 2586 w 10003"/>
              <a:gd name="connsiteY3" fmla="*/ 150 h 10150"/>
              <a:gd name="connsiteX4" fmla="*/ 10003 w 10003"/>
              <a:gd name="connsiteY4" fmla="*/ 150 h 10150"/>
              <a:gd name="connsiteX5" fmla="*/ 10003 w 10003"/>
              <a:gd name="connsiteY5" fmla="*/ 10150 h 10150"/>
              <a:gd name="connsiteX6" fmla="*/ 3 w 10003"/>
              <a:gd name="connsiteY6" fmla="*/ 10150 h 10150"/>
              <a:gd name="connsiteX7" fmla="*/ 3 w 10003"/>
              <a:gd name="connsiteY7" fmla="*/ 722 h 10150"/>
              <a:gd name="connsiteX0" fmla="*/ 3 w 10003"/>
              <a:gd name="connsiteY0" fmla="*/ 722 h 10150"/>
              <a:gd name="connsiteX1" fmla="*/ 2299 w 10003"/>
              <a:gd name="connsiteY1" fmla="*/ 542 h 10150"/>
              <a:gd name="connsiteX2" fmla="*/ 2473 w 10003"/>
              <a:gd name="connsiteY2" fmla="*/ 503 h 10150"/>
              <a:gd name="connsiteX3" fmla="*/ 2586 w 10003"/>
              <a:gd name="connsiteY3" fmla="*/ 150 h 10150"/>
              <a:gd name="connsiteX4" fmla="*/ 10003 w 10003"/>
              <a:gd name="connsiteY4" fmla="*/ 150 h 10150"/>
              <a:gd name="connsiteX5" fmla="*/ 10003 w 10003"/>
              <a:gd name="connsiteY5" fmla="*/ 10150 h 10150"/>
              <a:gd name="connsiteX6" fmla="*/ 3 w 10003"/>
              <a:gd name="connsiteY6" fmla="*/ 10150 h 10150"/>
              <a:gd name="connsiteX7" fmla="*/ 3 w 10003"/>
              <a:gd name="connsiteY7" fmla="*/ 722 h 10150"/>
              <a:gd name="connsiteX0" fmla="*/ 3 w 10003"/>
              <a:gd name="connsiteY0" fmla="*/ 722 h 10150"/>
              <a:gd name="connsiteX1" fmla="*/ 2299 w 10003"/>
              <a:gd name="connsiteY1" fmla="*/ 542 h 10150"/>
              <a:gd name="connsiteX2" fmla="*/ 2473 w 10003"/>
              <a:gd name="connsiteY2" fmla="*/ 503 h 10150"/>
              <a:gd name="connsiteX3" fmla="*/ 2586 w 10003"/>
              <a:gd name="connsiteY3" fmla="*/ 150 h 10150"/>
              <a:gd name="connsiteX4" fmla="*/ 10003 w 10003"/>
              <a:gd name="connsiteY4" fmla="*/ 150 h 10150"/>
              <a:gd name="connsiteX5" fmla="*/ 10003 w 10003"/>
              <a:gd name="connsiteY5" fmla="*/ 10150 h 10150"/>
              <a:gd name="connsiteX6" fmla="*/ 3 w 10003"/>
              <a:gd name="connsiteY6" fmla="*/ 10150 h 10150"/>
              <a:gd name="connsiteX7" fmla="*/ 3 w 10003"/>
              <a:gd name="connsiteY7" fmla="*/ 722 h 10150"/>
              <a:gd name="connsiteX0" fmla="*/ 3 w 10003"/>
              <a:gd name="connsiteY0" fmla="*/ 683 h 10111"/>
              <a:gd name="connsiteX1" fmla="*/ 1829 w 10003"/>
              <a:gd name="connsiteY1" fmla="*/ 658 h 10111"/>
              <a:gd name="connsiteX2" fmla="*/ 2473 w 10003"/>
              <a:gd name="connsiteY2" fmla="*/ 464 h 10111"/>
              <a:gd name="connsiteX3" fmla="*/ 2586 w 10003"/>
              <a:gd name="connsiteY3" fmla="*/ 111 h 10111"/>
              <a:gd name="connsiteX4" fmla="*/ 10003 w 10003"/>
              <a:gd name="connsiteY4" fmla="*/ 111 h 10111"/>
              <a:gd name="connsiteX5" fmla="*/ 10003 w 10003"/>
              <a:gd name="connsiteY5" fmla="*/ 10111 h 10111"/>
              <a:gd name="connsiteX6" fmla="*/ 3 w 10003"/>
              <a:gd name="connsiteY6" fmla="*/ 10111 h 10111"/>
              <a:gd name="connsiteX7" fmla="*/ 3 w 10003"/>
              <a:gd name="connsiteY7" fmla="*/ 683 h 10111"/>
              <a:gd name="connsiteX0" fmla="*/ 3 w 10003"/>
              <a:gd name="connsiteY0" fmla="*/ 683 h 10111"/>
              <a:gd name="connsiteX1" fmla="*/ 1838 w 10003"/>
              <a:gd name="connsiteY1" fmla="*/ 658 h 10111"/>
              <a:gd name="connsiteX2" fmla="*/ 2473 w 10003"/>
              <a:gd name="connsiteY2" fmla="*/ 464 h 10111"/>
              <a:gd name="connsiteX3" fmla="*/ 2586 w 10003"/>
              <a:gd name="connsiteY3" fmla="*/ 111 h 10111"/>
              <a:gd name="connsiteX4" fmla="*/ 10003 w 10003"/>
              <a:gd name="connsiteY4" fmla="*/ 111 h 10111"/>
              <a:gd name="connsiteX5" fmla="*/ 10003 w 10003"/>
              <a:gd name="connsiteY5" fmla="*/ 10111 h 10111"/>
              <a:gd name="connsiteX6" fmla="*/ 3 w 10003"/>
              <a:gd name="connsiteY6" fmla="*/ 10111 h 10111"/>
              <a:gd name="connsiteX7" fmla="*/ 3 w 10003"/>
              <a:gd name="connsiteY7" fmla="*/ 683 h 10111"/>
              <a:gd name="connsiteX0" fmla="*/ 3 w 10003"/>
              <a:gd name="connsiteY0" fmla="*/ 715 h 10143"/>
              <a:gd name="connsiteX1" fmla="*/ 1838 w 10003"/>
              <a:gd name="connsiteY1" fmla="*/ 690 h 10143"/>
              <a:gd name="connsiteX2" fmla="*/ 2473 w 10003"/>
              <a:gd name="connsiteY2" fmla="*/ 496 h 10143"/>
              <a:gd name="connsiteX3" fmla="*/ 2586 w 10003"/>
              <a:gd name="connsiteY3" fmla="*/ 143 h 10143"/>
              <a:gd name="connsiteX4" fmla="*/ 10003 w 10003"/>
              <a:gd name="connsiteY4" fmla="*/ 143 h 10143"/>
              <a:gd name="connsiteX5" fmla="*/ 10003 w 10003"/>
              <a:gd name="connsiteY5" fmla="*/ 10143 h 10143"/>
              <a:gd name="connsiteX6" fmla="*/ 3 w 10003"/>
              <a:gd name="connsiteY6" fmla="*/ 10143 h 10143"/>
              <a:gd name="connsiteX7" fmla="*/ 3 w 10003"/>
              <a:gd name="connsiteY7" fmla="*/ 715 h 10143"/>
              <a:gd name="connsiteX0" fmla="*/ 3 w 10003"/>
              <a:gd name="connsiteY0" fmla="*/ 715 h 10143"/>
              <a:gd name="connsiteX1" fmla="*/ 1838 w 10003"/>
              <a:gd name="connsiteY1" fmla="*/ 690 h 10143"/>
              <a:gd name="connsiteX2" fmla="*/ 2473 w 10003"/>
              <a:gd name="connsiteY2" fmla="*/ 496 h 10143"/>
              <a:gd name="connsiteX3" fmla="*/ 2586 w 10003"/>
              <a:gd name="connsiteY3" fmla="*/ 143 h 10143"/>
              <a:gd name="connsiteX4" fmla="*/ 10003 w 10003"/>
              <a:gd name="connsiteY4" fmla="*/ 143 h 10143"/>
              <a:gd name="connsiteX5" fmla="*/ 10003 w 10003"/>
              <a:gd name="connsiteY5" fmla="*/ 10143 h 10143"/>
              <a:gd name="connsiteX6" fmla="*/ 3 w 10003"/>
              <a:gd name="connsiteY6" fmla="*/ 10143 h 10143"/>
              <a:gd name="connsiteX7" fmla="*/ 3 w 10003"/>
              <a:gd name="connsiteY7" fmla="*/ 715 h 10143"/>
              <a:gd name="connsiteX0" fmla="*/ 3 w 10003"/>
              <a:gd name="connsiteY0" fmla="*/ 715 h 10143"/>
              <a:gd name="connsiteX1" fmla="*/ 1838 w 10003"/>
              <a:gd name="connsiteY1" fmla="*/ 690 h 10143"/>
              <a:gd name="connsiteX2" fmla="*/ 2595 w 10003"/>
              <a:gd name="connsiteY2" fmla="*/ 172 h 10143"/>
              <a:gd name="connsiteX3" fmla="*/ 2586 w 10003"/>
              <a:gd name="connsiteY3" fmla="*/ 143 h 10143"/>
              <a:gd name="connsiteX4" fmla="*/ 10003 w 10003"/>
              <a:gd name="connsiteY4" fmla="*/ 143 h 10143"/>
              <a:gd name="connsiteX5" fmla="*/ 10003 w 10003"/>
              <a:gd name="connsiteY5" fmla="*/ 10143 h 10143"/>
              <a:gd name="connsiteX6" fmla="*/ 3 w 10003"/>
              <a:gd name="connsiteY6" fmla="*/ 10143 h 10143"/>
              <a:gd name="connsiteX7" fmla="*/ 3 w 10003"/>
              <a:gd name="connsiteY7" fmla="*/ 715 h 10143"/>
              <a:gd name="connsiteX0" fmla="*/ 3 w 10003"/>
              <a:gd name="connsiteY0" fmla="*/ 715 h 10143"/>
              <a:gd name="connsiteX1" fmla="*/ 1838 w 10003"/>
              <a:gd name="connsiteY1" fmla="*/ 690 h 10143"/>
              <a:gd name="connsiteX2" fmla="*/ 2595 w 10003"/>
              <a:gd name="connsiteY2" fmla="*/ 172 h 10143"/>
              <a:gd name="connsiteX3" fmla="*/ 2586 w 10003"/>
              <a:gd name="connsiteY3" fmla="*/ 143 h 10143"/>
              <a:gd name="connsiteX4" fmla="*/ 10003 w 10003"/>
              <a:gd name="connsiteY4" fmla="*/ 143 h 10143"/>
              <a:gd name="connsiteX5" fmla="*/ 10003 w 10003"/>
              <a:gd name="connsiteY5" fmla="*/ 10143 h 10143"/>
              <a:gd name="connsiteX6" fmla="*/ 3 w 10003"/>
              <a:gd name="connsiteY6" fmla="*/ 10143 h 10143"/>
              <a:gd name="connsiteX7" fmla="*/ 3 w 10003"/>
              <a:gd name="connsiteY7" fmla="*/ 715 h 10143"/>
              <a:gd name="connsiteX0" fmla="*/ 3 w 10003"/>
              <a:gd name="connsiteY0" fmla="*/ 749 h 10177"/>
              <a:gd name="connsiteX1" fmla="*/ 351 w 10003"/>
              <a:gd name="connsiteY1" fmla="*/ 751 h 10177"/>
              <a:gd name="connsiteX2" fmla="*/ 1838 w 10003"/>
              <a:gd name="connsiteY2" fmla="*/ 724 h 10177"/>
              <a:gd name="connsiteX3" fmla="*/ 2595 w 10003"/>
              <a:gd name="connsiteY3" fmla="*/ 206 h 10177"/>
              <a:gd name="connsiteX4" fmla="*/ 2586 w 10003"/>
              <a:gd name="connsiteY4" fmla="*/ 177 h 10177"/>
              <a:gd name="connsiteX5" fmla="*/ 10003 w 10003"/>
              <a:gd name="connsiteY5" fmla="*/ 177 h 10177"/>
              <a:gd name="connsiteX6" fmla="*/ 10003 w 10003"/>
              <a:gd name="connsiteY6" fmla="*/ 10177 h 10177"/>
              <a:gd name="connsiteX7" fmla="*/ 3 w 10003"/>
              <a:gd name="connsiteY7" fmla="*/ 10177 h 10177"/>
              <a:gd name="connsiteX8" fmla="*/ 3 w 10003"/>
              <a:gd name="connsiteY8" fmla="*/ 749 h 10177"/>
              <a:gd name="connsiteX0" fmla="*/ 394 w 10394"/>
              <a:gd name="connsiteY0" fmla="*/ 749 h 10177"/>
              <a:gd name="connsiteX1" fmla="*/ 81 w 10394"/>
              <a:gd name="connsiteY1" fmla="*/ 751 h 10177"/>
              <a:gd name="connsiteX2" fmla="*/ 2229 w 10394"/>
              <a:gd name="connsiteY2" fmla="*/ 724 h 10177"/>
              <a:gd name="connsiteX3" fmla="*/ 2986 w 10394"/>
              <a:gd name="connsiteY3" fmla="*/ 206 h 10177"/>
              <a:gd name="connsiteX4" fmla="*/ 2977 w 10394"/>
              <a:gd name="connsiteY4" fmla="*/ 177 h 10177"/>
              <a:gd name="connsiteX5" fmla="*/ 10394 w 10394"/>
              <a:gd name="connsiteY5" fmla="*/ 177 h 10177"/>
              <a:gd name="connsiteX6" fmla="*/ 10394 w 10394"/>
              <a:gd name="connsiteY6" fmla="*/ 10177 h 10177"/>
              <a:gd name="connsiteX7" fmla="*/ 394 w 10394"/>
              <a:gd name="connsiteY7" fmla="*/ 10177 h 10177"/>
              <a:gd name="connsiteX8" fmla="*/ 394 w 10394"/>
              <a:gd name="connsiteY8" fmla="*/ 749 h 10177"/>
              <a:gd name="connsiteX0" fmla="*/ 347 w 10347"/>
              <a:gd name="connsiteY0" fmla="*/ 736 h 10164"/>
              <a:gd name="connsiteX1" fmla="*/ 34 w 10347"/>
              <a:gd name="connsiteY1" fmla="*/ 738 h 10164"/>
              <a:gd name="connsiteX2" fmla="*/ 2182 w 10347"/>
              <a:gd name="connsiteY2" fmla="*/ 711 h 10164"/>
              <a:gd name="connsiteX3" fmla="*/ 2939 w 10347"/>
              <a:gd name="connsiteY3" fmla="*/ 193 h 10164"/>
              <a:gd name="connsiteX4" fmla="*/ 2930 w 10347"/>
              <a:gd name="connsiteY4" fmla="*/ 164 h 10164"/>
              <a:gd name="connsiteX5" fmla="*/ 10347 w 10347"/>
              <a:gd name="connsiteY5" fmla="*/ 164 h 10164"/>
              <a:gd name="connsiteX6" fmla="*/ 10347 w 10347"/>
              <a:gd name="connsiteY6" fmla="*/ 10164 h 10164"/>
              <a:gd name="connsiteX7" fmla="*/ 347 w 10347"/>
              <a:gd name="connsiteY7" fmla="*/ 10164 h 10164"/>
              <a:gd name="connsiteX8" fmla="*/ 347 w 10347"/>
              <a:gd name="connsiteY8" fmla="*/ 736 h 10164"/>
              <a:gd name="connsiteX0" fmla="*/ 67 w 10067"/>
              <a:gd name="connsiteY0" fmla="*/ 736 h 10164"/>
              <a:gd name="connsiteX1" fmla="*/ 67 w 10067"/>
              <a:gd name="connsiteY1" fmla="*/ 738 h 10164"/>
              <a:gd name="connsiteX2" fmla="*/ 1902 w 10067"/>
              <a:gd name="connsiteY2" fmla="*/ 711 h 10164"/>
              <a:gd name="connsiteX3" fmla="*/ 2659 w 10067"/>
              <a:gd name="connsiteY3" fmla="*/ 193 h 10164"/>
              <a:gd name="connsiteX4" fmla="*/ 2650 w 10067"/>
              <a:gd name="connsiteY4" fmla="*/ 164 h 10164"/>
              <a:gd name="connsiteX5" fmla="*/ 10067 w 10067"/>
              <a:gd name="connsiteY5" fmla="*/ 164 h 10164"/>
              <a:gd name="connsiteX6" fmla="*/ 10067 w 10067"/>
              <a:gd name="connsiteY6" fmla="*/ 10164 h 10164"/>
              <a:gd name="connsiteX7" fmla="*/ 67 w 10067"/>
              <a:gd name="connsiteY7" fmla="*/ 10164 h 10164"/>
              <a:gd name="connsiteX8" fmla="*/ 67 w 10067"/>
              <a:gd name="connsiteY8" fmla="*/ 736 h 10164"/>
              <a:gd name="connsiteX0" fmla="*/ 3 w 10003"/>
              <a:gd name="connsiteY0" fmla="*/ 749 h 10177"/>
              <a:gd name="connsiteX1" fmla="*/ 3 w 10003"/>
              <a:gd name="connsiteY1" fmla="*/ 751 h 10177"/>
              <a:gd name="connsiteX2" fmla="*/ 1838 w 10003"/>
              <a:gd name="connsiteY2" fmla="*/ 724 h 10177"/>
              <a:gd name="connsiteX3" fmla="*/ 2595 w 10003"/>
              <a:gd name="connsiteY3" fmla="*/ 206 h 10177"/>
              <a:gd name="connsiteX4" fmla="*/ 2586 w 10003"/>
              <a:gd name="connsiteY4" fmla="*/ 177 h 10177"/>
              <a:gd name="connsiteX5" fmla="*/ 10003 w 10003"/>
              <a:gd name="connsiteY5" fmla="*/ 177 h 10177"/>
              <a:gd name="connsiteX6" fmla="*/ 10003 w 10003"/>
              <a:gd name="connsiteY6" fmla="*/ 10177 h 10177"/>
              <a:gd name="connsiteX7" fmla="*/ 3 w 10003"/>
              <a:gd name="connsiteY7" fmla="*/ 10177 h 10177"/>
              <a:gd name="connsiteX8" fmla="*/ 3 w 10003"/>
              <a:gd name="connsiteY8" fmla="*/ 749 h 10177"/>
              <a:gd name="connsiteX0" fmla="*/ 132 w 10132"/>
              <a:gd name="connsiteY0" fmla="*/ 765 h 10193"/>
              <a:gd name="connsiteX1" fmla="*/ 141 w 10132"/>
              <a:gd name="connsiteY1" fmla="*/ 715 h 10193"/>
              <a:gd name="connsiteX2" fmla="*/ 132 w 10132"/>
              <a:gd name="connsiteY2" fmla="*/ 767 h 10193"/>
              <a:gd name="connsiteX3" fmla="*/ 1967 w 10132"/>
              <a:gd name="connsiteY3" fmla="*/ 740 h 10193"/>
              <a:gd name="connsiteX4" fmla="*/ 2724 w 10132"/>
              <a:gd name="connsiteY4" fmla="*/ 222 h 10193"/>
              <a:gd name="connsiteX5" fmla="*/ 2715 w 10132"/>
              <a:gd name="connsiteY5" fmla="*/ 193 h 10193"/>
              <a:gd name="connsiteX6" fmla="*/ 10132 w 10132"/>
              <a:gd name="connsiteY6" fmla="*/ 193 h 10193"/>
              <a:gd name="connsiteX7" fmla="*/ 10132 w 10132"/>
              <a:gd name="connsiteY7" fmla="*/ 10193 h 10193"/>
              <a:gd name="connsiteX8" fmla="*/ 132 w 10132"/>
              <a:gd name="connsiteY8" fmla="*/ 10193 h 10193"/>
              <a:gd name="connsiteX9" fmla="*/ 132 w 10132"/>
              <a:gd name="connsiteY9" fmla="*/ 765 h 10193"/>
              <a:gd name="connsiteX0" fmla="*/ 132 w 10132"/>
              <a:gd name="connsiteY0" fmla="*/ 758 h 10212"/>
              <a:gd name="connsiteX1" fmla="*/ 141 w 10132"/>
              <a:gd name="connsiteY1" fmla="*/ 734 h 10212"/>
              <a:gd name="connsiteX2" fmla="*/ 132 w 10132"/>
              <a:gd name="connsiteY2" fmla="*/ 786 h 10212"/>
              <a:gd name="connsiteX3" fmla="*/ 1967 w 10132"/>
              <a:gd name="connsiteY3" fmla="*/ 759 h 10212"/>
              <a:gd name="connsiteX4" fmla="*/ 2724 w 10132"/>
              <a:gd name="connsiteY4" fmla="*/ 241 h 10212"/>
              <a:gd name="connsiteX5" fmla="*/ 2715 w 10132"/>
              <a:gd name="connsiteY5" fmla="*/ 212 h 10212"/>
              <a:gd name="connsiteX6" fmla="*/ 10132 w 10132"/>
              <a:gd name="connsiteY6" fmla="*/ 212 h 10212"/>
              <a:gd name="connsiteX7" fmla="*/ 10132 w 10132"/>
              <a:gd name="connsiteY7" fmla="*/ 10212 h 10212"/>
              <a:gd name="connsiteX8" fmla="*/ 132 w 10132"/>
              <a:gd name="connsiteY8" fmla="*/ 10212 h 10212"/>
              <a:gd name="connsiteX9" fmla="*/ 132 w 10132"/>
              <a:gd name="connsiteY9" fmla="*/ 758 h 10212"/>
              <a:gd name="connsiteX0" fmla="*/ 132 w 10132"/>
              <a:gd name="connsiteY0" fmla="*/ 555 h 10009"/>
              <a:gd name="connsiteX1" fmla="*/ 141 w 10132"/>
              <a:gd name="connsiteY1" fmla="*/ 531 h 10009"/>
              <a:gd name="connsiteX2" fmla="*/ 132 w 10132"/>
              <a:gd name="connsiteY2" fmla="*/ 583 h 10009"/>
              <a:gd name="connsiteX3" fmla="*/ 1967 w 10132"/>
              <a:gd name="connsiteY3" fmla="*/ 556 h 10009"/>
              <a:gd name="connsiteX4" fmla="*/ 2724 w 10132"/>
              <a:gd name="connsiteY4" fmla="*/ 38 h 10009"/>
              <a:gd name="connsiteX5" fmla="*/ 2715 w 10132"/>
              <a:gd name="connsiteY5" fmla="*/ 9 h 10009"/>
              <a:gd name="connsiteX6" fmla="*/ 10132 w 10132"/>
              <a:gd name="connsiteY6" fmla="*/ 9 h 10009"/>
              <a:gd name="connsiteX7" fmla="*/ 10132 w 10132"/>
              <a:gd name="connsiteY7" fmla="*/ 10009 h 10009"/>
              <a:gd name="connsiteX8" fmla="*/ 132 w 10132"/>
              <a:gd name="connsiteY8" fmla="*/ 10009 h 10009"/>
              <a:gd name="connsiteX9" fmla="*/ 132 w 10132"/>
              <a:gd name="connsiteY9" fmla="*/ 555 h 10009"/>
              <a:gd name="connsiteX0" fmla="*/ 341 w 10132"/>
              <a:gd name="connsiteY0" fmla="*/ 1013 h 10009"/>
              <a:gd name="connsiteX1" fmla="*/ 141 w 10132"/>
              <a:gd name="connsiteY1" fmla="*/ 531 h 10009"/>
              <a:gd name="connsiteX2" fmla="*/ 132 w 10132"/>
              <a:gd name="connsiteY2" fmla="*/ 583 h 10009"/>
              <a:gd name="connsiteX3" fmla="*/ 1967 w 10132"/>
              <a:gd name="connsiteY3" fmla="*/ 556 h 10009"/>
              <a:gd name="connsiteX4" fmla="*/ 2724 w 10132"/>
              <a:gd name="connsiteY4" fmla="*/ 38 h 10009"/>
              <a:gd name="connsiteX5" fmla="*/ 2715 w 10132"/>
              <a:gd name="connsiteY5" fmla="*/ 9 h 10009"/>
              <a:gd name="connsiteX6" fmla="*/ 10132 w 10132"/>
              <a:gd name="connsiteY6" fmla="*/ 9 h 10009"/>
              <a:gd name="connsiteX7" fmla="*/ 10132 w 10132"/>
              <a:gd name="connsiteY7" fmla="*/ 10009 h 10009"/>
              <a:gd name="connsiteX8" fmla="*/ 132 w 10132"/>
              <a:gd name="connsiteY8" fmla="*/ 10009 h 10009"/>
              <a:gd name="connsiteX9" fmla="*/ 341 w 10132"/>
              <a:gd name="connsiteY9" fmla="*/ 1013 h 10009"/>
              <a:gd name="connsiteX0" fmla="*/ 302 w 10093"/>
              <a:gd name="connsiteY0" fmla="*/ 1013 h 10009"/>
              <a:gd name="connsiteX1" fmla="*/ 327 w 10093"/>
              <a:gd name="connsiteY1" fmla="*/ 269 h 10009"/>
              <a:gd name="connsiteX2" fmla="*/ 93 w 10093"/>
              <a:gd name="connsiteY2" fmla="*/ 583 h 10009"/>
              <a:gd name="connsiteX3" fmla="*/ 1928 w 10093"/>
              <a:gd name="connsiteY3" fmla="*/ 556 h 10009"/>
              <a:gd name="connsiteX4" fmla="*/ 2685 w 10093"/>
              <a:gd name="connsiteY4" fmla="*/ 38 h 10009"/>
              <a:gd name="connsiteX5" fmla="*/ 2676 w 10093"/>
              <a:gd name="connsiteY5" fmla="*/ 9 h 10009"/>
              <a:gd name="connsiteX6" fmla="*/ 10093 w 10093"/>
              <a:gd name="connsiteY6" fmla="*/ 9 h 10009"/>
              <a:gd name="connsiteX7" fmla="*/ 10093 w 10093"/>
              <a:gd name="connsiteY7" fmla="*/ 10009 h 10009"/>
              <a:gd name="connsiteX8" fmla="*/ 93 w 10093"/>
              <a:gd name="connsiteY8" fmla="*/ 10009 h 10009"/>
              <a:gd name="connsiteX9" fmla="*/ 302 w 10093"/>
              <a:gd name="connsiteY9" fmla="*/ 1013 h 10009"/>
              <a:gd name="connsiteX0" fmla="*/ 292 w 10083"/>
              <a:gd name="connsiteY0" fmla="*/ 1013 h 10009"/>
              <a:gd name="connsiteX1" fmla="*/ 83 w 10083"/>
              <a:gd name="connsiteY1" fmla="*/ 583 h 10009"/>
              <a:gd name="connsiteX2" fmla="*/ 1918 w 10083"/>
              <a:gd name="connsiteY2" fmla="*/ 556 h 10009"/>
              <a:gd name="connsiteX3" fmla="*/ 2675 w 10083"/>
              <a:gd name="connsiteY3" fmla="*/ 38 h 10009"/>
              <a:gd name="connsiteX4" fmla="*/ 2666 w 10083"/>
              <a:gd name="connsiteY4" fmla="*/ 9 h 10009"/>
              <a:gd name="connsiteX5" fmla="*/ 10083 w 10083"/>
              <a:gd name="connsiteY5" fmla="*/ 9 h 10009"/>
              <a:gd name="connsiteX6" fmla="*/ 10083 w 10083"/>
              <a:gd name="connsiteY6" fmla="*/ 10009 h 10009"/>
              <a:gd name="connsiteX7" fmla="*/ 83 w 10083"/>
              <a:gd name="connsiteY7" fmla="*/ 10009 h 10009"/>
              <a:gd name="connsiteX8" fmla="*/ 292 w 10083"/>
              <a:gd name="connsiteY8" fmla="*/ 1013 h 10009"/>
              <a:gd name="connsiteX0" fmla="*/ 813 w 10813"/>
              <a:gd name="connsiteY0" fmla="*/ 10009 h 10009"/>
              <a:gd name="connsiteX1" fmla="*/ 813 w 10813"/>
              <a:gd name="connsiteY1" fmla="*/ 583 h 10009"/>
              <a:gd name="connsiteX2" fmla="*/ 2648 w 10813"/>
              <a:gd name="connsiteY2" fmla="*/ 556 h 10009"/>
              <a:gd name="connsiteX3" fmla="*/ 3405 w 10813"/>
              <a:gd name="connsiteY3" fmla="*/ 38 h 10009"/>
              <a:gd name="connsiteX4" fmla="*/ 3396 w 10813"/>
              <a:gd name="connsiteY4" fmla="*/ 9 h 10009"/>
              <a:gd name="connsiteX5" fmla="*/ 10813 w 10813"/>
              <a:gd name="connsiteY5" fmla="*/ 9 h 10009"/>
              <a:gd name="connsiteX6" fmla="*/ 10813 w 10813"/>
              <a:gd name="connsiteY6" fmla="*/ 10009 h 10009"/>
              <a:gd name="connsiteX7" fmla="*/ 813 w 10813"/>
              <a:gd name="connsiteY7" fmla="*/ 10009 h 10009"/>
              <a:gd name="connsiteX0" fmla="*/ 0 w 10000"/>
              <a:gd name="connsiteY0" fmla="*/ 10009 h 10009"/>
              <a:gd name="connsiteX1" fmla="*/ 0 w 10000"/>
              <a:gd name="connsiteY1" fmla="*/ 583 h 10009"/>
              <a:gd name="connsiteX2" fmla="*/ 1835 w 10000"/>
              <a:gd name="connsiteY2" fmla="*/ 556 h 10009"/>
              <a:gd name="connsiteX3" fmla="*/ 2592 w 10000"/>
              <a:gd name="connsiteY3" fmla="*/ 38 h 10009"/>
              <a:gd name="connsiteX4" fmla="*/ 2583 w 10000"/>
              <a:gd name="connsiteY4" fmla="*/ 9 h 10009"/>
              <a:gd name="connsiteX5" fmla="*/ 10000 w 10000"/>
              <a:gd name="connsiteY5" fmla="*/ 9 h 10009"/>
              <a:gd name="connsiteX6" fmla="*/ 10000 w 10000"/>
              <a:gd name="connsiteY6" fmla="*/ 10009 h 10009"/>
              <a:gd name="connsiteX7" fmla="*/ 0 w 10000"/>
              <a:gd name="connsiteY7" fmla="*/ 10009 h 10009"/>
              <a:gd name="connsiteX0" fmla="*/ 0 w 10000"/>
              <a:gd name="connsiteY0" fmla="*/ 10009 h 10009"/>
              <a:gd name="connsiteX1" fmla="*/ 0 w 10000"/>
              <a:gd name="connsiteY1" fmla="*/ 583 h 10009"/>
              <a:gd name="connsiteX2" fmla="*/ 1830 w 10000"/>
              <a:gd name="connsiteY2" fmla="*/ 507 h 10009"/>
              <a:gd name="connsiteX3" fmla="*/ 2592 w 10000"/>
              <a:gd name="connsiteY3" fmla="*/ 38 h 10009"/>
              <a:gd name="connsiteX4" fmla="*/ 2583 w 10000"/>
              <a:gd name="connsiteY4" fmla="*/ 9 h 10009"/>
              <a:gd name="connsiteX5" fmla="*/ 10000 w 10000"/>
              <a:gd name="connsiteY5" fmla="*/ 9 h 10009"/>
              <a:gd name="connsiteX6" fmla="*/ 10000 w 10000"/>
              <a:gd name="connsiteY6" fmla="*/ 10009 h 10009"/>
              <a:gd name="connsiteX7" fmla="*/ 0 w 10000"/>
              <a:gd name="connsiteY7" fmla="*/ 10009 h 10009"/>
              <a:gd name="connsiteX0" fmla="*/ 0 w 10000"/>
              <a:gd name="connsiteY0" fmla="*/ 10009 h 10009"/>
              <a:gd name="connsiteX1" fmla="*/ 0 w 10000"/>
              <a:gd name="connsiteY1" fmla="*/ 493 h 10009"/>
              <a:gd name="connsiteX2" fmla="*/ 1830 w 10000"/>
              <a:gd name="connsiteY2" fmla="*/ 507 h 10009"/>
              <a:gd name="connsiteX3" fmla="*/ 2592 w 10000"/>
              <a:gd name="connsiteY3" fmla="*/ 38 h 10009"/>
              <a:gd name="connsiteX4" fmla="*/ 2583 w 10000"/>
              <a:gd name="connsiteY4" fmla="*/ 9 h 10009"/>
              <a:gd name="connsiteX5" fmla="*/ 10000 w 10000"/>
              <a:gd name="connsiteY5" fmla="*/ 9 h 10009"/>
              <a:gd name="connsiteX6" fmla="*/ 10000 w 10000"/>
              <a:gd name="connsiteY6" fmla="*/ 10009 h 10009"/>
              <a:gd name="connsiteX7" fmla="*/ 0 w 10000"/>
              <a:gd name="connsiteY7" fmla="*/ 10009 h 10009"/>
              <a:gd name="connsiteX0" fmla="*/ 0 w 10000"/>
              <a:gd name="connsiteY0" fmla="*/ 10015 h 10015"/>
              <a:gd name="connsiteX1" fmla="*/ 0 w 10000"/>
              <a:gd name="connsiteY1" fmla="*/ 499 h 10015"/>
              <a:gd name="connsiteX2" fmla="*/ 1830 w 10000"/>
              <a:gd name="connsiteY2" fmla="*/ 513 h 10015"/>
              <a:gd name="connsiteX3" fmla="*/ 2576 w 10000"/>
              <a:gd name="connsiteY3" fmla="*/ 36 h 10015"/>
              <a:gd name="connsiteX4" fmla="*/ 2583 w 10000"/>
              <a:gd name="connsiteY4" fmla="*/ 15 h 10015"/>
              <a:gd name="connsiteX5" fmla="*/ 10000 w 10000"/>
              <a:gd name="connsiteY5" fmla="*/ 15 h 10015"/>
              <a:gd name="connsiteX6" fmla="*/ 10000 w 10000"/>
              <a:gd name="connsiteY6" fmla="*/ 10015 h 10015"/>
              <a:gd name="connsiteX7" fmla="*/ 0 w 10000"/>
              <a:gd name="connsiteY7" fmla="*/ 10015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15">
                <a:moveTo>
                  <a:pt x="0" y="10015"/>
                </a:moveTo>
                <a:lnTo>
                  <a:pt x="0" y="499"/>
                </a:lnTo>
                <a:lnTo>
                  <a:pt x="1830" y="513"/>
                </a:lnTo>
                <a:cubicBezTo>
                  <a:pt x="2190" y="944"/>
                  <a:pt x="2531" y="334"/>
                  <a:pt x="2576" y="36"/>
                </a:cubicBezTo>
                <a:cubicBezTo>
                  <a:pt x="2614" y="-82"/>
                  <a:pt x="2545" y="133"/>
                  <a:pt x="2583" y="15"/>
                </a:cubicBezTo>
                <a:lnTo>
                  <a:pt x="10000" y="15"/>
                </a:lnTo>
                <a:lnTo>
                  <a:pt x="10000" y="10015"/>
                </a:lnTo>
                <a:lnTo>
                  <a:pt x="0" y="10015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21384"/>
            <a:ext cx="2408680" cy="44285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21" y="403035"/>
            <a:ext cx="1769610" cy="56476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21384"/>
            <a:ext cx="2408680" cy="44285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21" y="403035"/>
            <a:ext cx="1769610" cy="5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92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48072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-27384"/>
            <a:ext cx="9143882" cy="118870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-27384"/>
            <a:ext cx="9143882" cy="11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6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300"/>
        </a:spcBef>
        <a:buFont typeface="Arial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3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80975" algn="l" defTabSz="914400" rtl="0" eaLnBrk="1" latinLnBrk="0" hangingPunct="1">
        <a:spcBef>
          <a:spcPts val="3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www.google.se/url?sa=i&amp;rct=j&amp;q=&amp;esrc=s&amp;frm=1&amp;source=images&amp;cd=&amp;cad=rja&amp;docid=vSRbUr3U6PeyVM&amp;tbnid=T2qIxbmfYzQcBM:&amp;ved=&amp;url=http://www.poolpump.se/contents/sv/d2_Solf%E5ngare_Solpanel_Tekniktank.html&amp;ei=_CltUdfjO-qS4ASa_4HwDw&amp;bvm=bv.45175338,d.bGE&amp;psig=AFQjCNFGdZefkF3qaw08zXT772YfhEsUxQ&amp;ust=1366195069314623" TargetMode="External"/><Relationship Id="rId3" Type="http://schemas.openxmlformats.org/officeDocument/2006/relationships/hyperlink" Target="http://www.google.se/url?sa=i&amp;rct=j&amp;q=&amp;esrc=s&amp;frm=1&amp;source=images&amp;cd=&amp;cad=rja&amp;docid=zLDisS6r-3_61M&amp;tbnid=7XlJf1_QLrDUZM:&amp;ved=&amp;url=http://www.marineinsight.com/tech/proceduresmaintenance/important-lube-oil-properties-to-be-considered-while-choosing-marine-lube-oil-for-your-ship/&amp;ei=xg9tUeT4EKbI4AS774CYBA&amp;bvm=bv.45175338,d.bGE&amp;psig=AFQjCNGTAdD1HkLNEfiLyCl8tkTqHer1Eg&amp;ust=1366188358463299" TargetMode="External"/><Relationship Id="rId7" Type="http://schemas.openxmlformats.org/officeDocument/2006/relationships/hyperlink" Target="http://www.google.se/url?sa=i&amp;rct=j&amp;q=&amp;esrc=s&amp;frm=1&amp;source=images&amp;cd=&amp;cad=rja&amp;docid=HTdkWvmUnOodEM&amp;tbnid=GLKByoOrieeSNM:&amp;ved=&amp;url=http://www.tyreso.se/Nyhetsbrev/Nyheter-fran-tyresose/Arkiv_Nyheter-fran-tyresose/-Nyhetsarkiv-2010-/Nyhetsbrev-tyresokommun-10feb-2010/Nyhetslista_Nytt-fran-tyresose/Tyreso-slapper-ut-minst-koldioxid-i-Sverige/&amp;ei=nRBtUfWYKrTP4QTfzIG4Cg&amp;bvm=bv.45175338,d.bGE&amp;psig=AFQjCNE0NQn7qcbKydnY_ZdWNeFdFnUqNA&amp;ust=1366188573984188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gif"/><Relationship Id="rId11" Type="http://schemas.openxmlformats.org/officeDocument/2006/relationships/hyperlink" Target="http://www.google.se/url?sa=i&amp;rct=j&amp;q=&amp;esrc=s&amp;frm=1&amp;source=images&amp;cd=&amp;cad=rja&amp;docid=zUxd9WSGS5C-rM&amp;tbnid=6Zia0EVS1yXgPM:&amp;ved=&amp;url=http://lipoptena.blogspot.com/2013_01_01_archive.html&amp;ei=jyltUe3BPJSv4QS2zoGQDQ&amp;bvm=bv.45175338,d.bGE&amp;psig=AFQjCNHHWjkuErMi3RZnPnS4P3-BlhozSg&amp;ust=1366194960283851" TargetMode="External"/><Relationship Id="rId5" Type="http://schemas.openxmlformats.org/officeDocument/2006/relationships/hyperlink" Target="http://www.google.se/url?sa=i&amp;rct=j&amp;q=&amp;esrc=s&amp;frm=1&amp;source=images&amp;cd=&amp;cad=rja&amp;docid=jtImmxvEWR7rkM&amp;tbnid=g3roW22d7H7rwM:&amp;ved=&amp;url=http://www.stat.fi/til/ehi/2012/03/ehi_2012_03_2012-12-18_kuv_001_sv.html&amp;ei=8A9tUduYAaaQ4gSrj4GYBw&amp;bvm=bv.45175338,d.bGE&amp;psig=AFQjCNHkaJ8jIxHPbGu3kLAE4rvJlwX9ew&amp;ust=1366188400348934" TargetMode="External"/><Relationship Id="rId15" Type="http://schemas.openxmlformats.org/officeDocument/2006/relationships/hyperlink" Target="http://www.google.se/url?sa=i&amp;rct=j&amp;q=&amp;esrc=s&amp;frm=1&amp;source=images&amp;cd=&amp;cad=rja&amp;docid=It0UG6oqItm_NM&amp;tbnid=PbBVSNlO_opOPM:&amp;ved=&amp;url=http://www.tanum.se/huvudmeny/boendemiljoinfrastruktur/kommunensplanarbete/oversiktsplan/vindkraftsplan.4.7664b4813898b7df9844e20.html&amp;ei=vyptUaWYG-qB4gTU2YCwBQ&amp;bvm=bv.45175338,d.bGE&amp;psig=AFQjCNFEB2iNVEZ6V8srplFx8KVVFbYuKQ&amp;ust=1366195263635995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www.google.se/url?sa=i&amp;rct=j&amp;q=&amp;esrc=s&amp;frm=1&amp;source=images&amp;cd=&amp;cad=rja&amp;docid=sbod1nUjWhKCXM&amp;tbnid=DeUhzYhBlfowkM:&amp;ved=&amp;url=http://blog.hansacequity.com/Customer-Management-blog/?Tag=Power%20brands&amp;ei=3BFtUcpCqfnhBIuJgZgF&amp;bvm=bv.45175338,d.bGE&amp;psig=AFQjCNHgA61emK3RnM4gVhYrrTwL1L9HHQ&amp;ust=1366188892369180" TargetMode="External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0"/>
          </p:nvPr>
        </p:nvSpPr>
        <p:spPr>
          <a:xfrm>
            <a:off x="1259632" y="3861048"/>
            <a:ext cx="6480720" cy="396044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Klas Gustafsson </a:t>
            </a:r>
          </a:p>
          <a:p>
            <a:r>
              <a:rPr lang="sv-SE" dirty="0"/>
              <a:t>Vice VD Tekniska Verken i </a:t>
            </a:r>
            <a:r>
              <a:rPr lang="sv-SE" dirty="0" smtClean="0"/>
              <a:t>Linköping AB</a:t>
            </a:r>
            <a:endParaRPr lang="sv-SE" dirty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8784976" cy="792000"/>
          </a:xfrm>
        </p:spPr>
        <p:txBody>
          <a:bodyPr>
            <a:normAutofit fontScale="90000"/>
          </a:bodyPr>
          <a:lstStyle/>
          <a:p>
            <a:r>
              <a:rPr lang="sv-SE" sz="4400" dirty="0" smtClean="0"/>
              <a:t>Standardisering i energibranschen</a:t>
            </a:r>
            <a:br>
              <a:rPr lang="sv-SE" sz="4400" dirty="0" smtClean="0"/>
            </a:b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2700" dirty="0" smtClean="0"/>
              <a:t>Vilka </a:t>
            </a:r>
            <a:r>
              <a:rPr lang="sv-SE" sz="2700" dirty="0"/>
              <a:t>är de mest framträdande och konkreta nyttorna och resultaten? </a:t>
            </a:r>
          </a:p>
        </p:txBody>
      </p:sp>
    </p:spTree>
    <p:extLst>
      <p:ext uri="{BB962C8B-B14F-4D97-AF65-F5344CB8AC3E}">
        <p14:creationId xmlns:p14="http://schemas.microsoft.com/office/powerpoint/2010/main" val="41643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512" y="836800"/>
            <a:ext cx="6480720" cy="7920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75754"/>
            <a:ext cx="6696744" cy="4403275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403648" y="5888059"/>
            <a:ext cx="6624736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Smarta elnät blir inte så smarta utan standarder!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60213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1417" y="692696"/>
            <a:ext cx="6480720" cy="792000"/>
          </a:xfrm>
        </p:spPr>
        <p:txBody>
          <a:bodyPr/>
          <a:lstStyle/>
          <a:p>
            <a:r>
              <a:rPr lang="sv-SE" dirty="0" smtClean="0"/>
              <a:t>Internationalisering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9512" y="2883124"/>
            <a:ext cx="8824936" cy="285013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 smtClean="0"/>
              <a:t>~ 80 % av svensk energilagstiftning härstammar från Bryssel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sz="9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Framework </a:t>
            </a:r>
            <a:r>
              <a:rPr lang="en-US" dirty="0"/>
              <a:t>Guidelines and Network </a:t>
            </a:r>
            <a:r>
              <a:rPr lang="en-US" dirty="0" smtClean="0"/>
              <a:t>Codes = Styr hur Europas elnät kopplas</a:t>
            </a:r>
            <a:r>
              <a:rPr lang="en-US" dirty="0"/>
              <a:t> </a:t>
            </a:r>
            <a:r>
              <a:rPr lang="en-US" dirty="0" smtClean="0"/>
              <a:t>samman rent praktiskt!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9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Omöjligt att uppnå synergieffekter utan standardisering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 smtClean="0"/>
              <a:t>Utvecklingen drivs oberoende </a:t>
            </a:r>
            <a:r>
              <a:rPr lang="sv-SE" dirty="0"/>
              <a:t>av om Sverige är med eller inte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8"/>
          <a:stretch/>
        </p:blipFill>
        <p:spPr>
          <a:xfrm>
            <a:off x="1003" y="1412775"/>
            <a:ext cx="2481755" cy="127751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21868" r="233" b="17685"/>
          <a:stretch/>
        </p:blipFill>
        <p:spPr>
          <a:xfrm>
            <a:off x="7434016" y="5517232"/>
            <a:ext cx="1570432" cy="124494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0"/>
          <a:stretch/>
        </p:blipFill>
        <p:spPr>
          <a:xfrm>
            <a:off x="2483768" y="1412775"/>
            <a:ext cx="2160240" cy="127751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1"/>
          <a:stretch/>
        </p:blipFill>
        <p:spPr>
          <a:xfrm>
            <a:off x="4644007" y="1412774"/>
            <a:ext cx="2093083" cy="127751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90" y="1412773"/>
            <a:ext cx="2406910" cy="12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2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5126" y="765041"/>
            <a:ext cx="6480720" cy="792000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Standardiseringsutmaningar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2692" y="1557041"/>
            <a:ext cx="8964488" cy="1512168"/>
          </a:xfrm>
        </p:spPr>
        <p:txBody>
          <a:bodyPr>
            <a:normAutofit/>
          </a:bodyPr>
          <a:lstStyle/>
          <a:p>
            <a:r>
              <a:rPr lang="sv-SE" dirty="0" smtClean="0"/>
              <a:t>Digitalisering, cybersäkerhet, Artificiell </a:t>
            </a:r>
            <a:r>
              <a:rPr lang="sv-SE" dirty="0"/>
              <a:t>intelligens, Internet of things, blockkedjeteknik, avancerad </a:t>
            </a:r>
            <a:r>
              <a:rPr lang="sv-SE" dirty="0" smtClean="0"/>
              <a:t>automation, robotisering…….</a:t>
            </a:r>
          </a:p>
          <a:p>
            <a:endParaRPr lang="sv-SE" dirty="0"/>
          </a:p>
          <a:p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0" y="2636912"/>
            <a:ext cx="9217025" cy="1656184"/>
            <a:chOff x="-1" y="4361341"/>
            <a:chExt cx="8840945" cy="1227899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365104"/>
              <a:ext cx="2236079" cy="1224136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079" y="4361341"/>
              <a:ext cx="2338856" cy="1227899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935" y="4361341"/>
              <a:ext cx="2266721" cy="1227899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18"/>
            <a:stretch/>
          </p:blipFill>
          <p:spPr>
            <a:xfrm>
              <a:off x="6841657" y="4361341"/>
              <a:ext cx="1999287" cy="1227899"/>
            </a:xfrm>
            <a:prstGeom prst="rect">
              <a:avLst/>
            </a:prstGeom>
          </p:spPr>
        </p:pic>
      </p:grpSp>
      <p:sp>
        <p:nvSpPr>
          <p:cNvPr id="12" name="Rektangel 11"/>
          <p:cNvSpPr/>
          <p:nvPr/>
        </p:nvSpPr>
        <p:spPr>
          <a:xfrm>
            <a:off x="2155262" y="4653136"/>
            <a:ext cx="4839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Standardisering krävs för att hantera </a:t>
            </a:r>
            <a:endParaRPr lang="sv-SE" sz="2400" dirty="0" smtClean="0"/>
          </a:p>
          <a:p>
            <a:r>
              <a:rPr lang="sv-SE" sz="2400" dirty="0" smtClean="0"/>
              <a:t>nya </a:t>
            </a:r>
            <a:r>
              <a:rPr lang="sv-SE" sz="2400" dirty="0"/>
              <a:t>teknik och informationsflöden! </a:t>
            </a:r>
          </a:p>
        </p:txBody>
      </p:sp>
    </p:spTree>
    <p:extLst>
      <p:ext uri="{BB962C8B-B14F-4D97-AF65-F5344CB8AC3E}">
        <p14:creationId xmlns:p14="http://schemas.microsoft.com/office/powerpoint/2010/main" val="284577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0814"/>
            <a:ext cx="9144000" cy="1877186"/>
          </a:xfrm>
          <a:prstGeom prst="rect">
            <a:avLst/>
          </a:prstGeom>
        </p:spPr>
      </p:pic>
      <p:sp>
        <p:nvSpPr>
          <p:cNvPr id="4" name="Rubrik 2"/>
          <p:cNvSpPr txBox="1">
            <a:spLocks/>
          </p:cNvSpPr>
          <p:nvPr/>
        </p:nvSpPr>
        <p:spPr>
          <a:xfrm>
            <a:off x="1331640" y="1340768"/>
            <a:ext cx="648072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Var finns energibolagets roller i den framtida affärsarkitekturen</a:t>
            </a:r>
            <a:r>
              <a:rPr lang="sv-SE" dirty="0" smtClean="0"/>
              <a:t>?</a:t>
            </a:r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2267744" y="2658950"/>
            <a:ext cx="4025964" cy="2321864"/>
            <a:chOff x="1619672" y="3355116"/>
            <a:chExt cx="5688632" cy="2954207"/>
          </a:xfrm>
        </p:grpSpPr>
        <p:sp>
          <p:nvSpPr>
            <p:cNvPr id="12" name="Rektangel 11"/>
            <p:cNvSpPr/>
            <p:nvPr/>
          </p:nvSpPr>
          <p:spPr>
            <a:xfrm>
              <a:off x="1619672" y="3859978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Applikationer</a:t>
              </a: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619672" y="4364122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Information</a:t>
              </a: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1619672" y="4868266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Sensorer</a:t>
              </a:r>
            </a:p>
          </p:txBody>
        </p:sp>
        <p:sp>
          <p:nvSpPr>
            <p:cNvPr id="22" name="Rektangel 21"/>
            <p:cNvSpPr/>
            <p:nvPr/>
          </p:nvSpPr>
          <p:spPr>
            <a:xfrm>
              <a:off x="1619672" y="5372410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Kommunikation</a:t>
              </a: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1619672" y="5877272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Infrastruktur</a:t>
              </a:r>
            </a:p>
          </p:txBody>
        </p:sp>
        <p:sp>
          <p:nvSpPr>
            <p:cNvPr id="24" name="Rektangel 23"/>
            <p:cNvSpPr/>
            <p:nvPr/>
          </p:nvSpPr>
          <p:spPr>
            <a:xfrm rot="5400000">
              <a:off x="5615177" y="4616197"/>
              <a:ext cx="2954205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Säkerhet</a:t>
              </a:r>
            </a:p>
          </p:txBody>
        </p:sp>
        <p:sp>
          <p:nvSpPr>
            <p:cNvPr id="25" name="Rektangel 24"/>
            <p:cNvSpPr/>
            <p:nvPr/>
          </p:nvSpPr>
          <p:spPr>
            <a:xfrm>
              <a:off x="1619672" y="3355116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0"/>
          </p:nvPr>
        </p:nvSpPr>
        <p:spPr>
          <a:xfrm>
            <a:off x="1259632" y="4221088"/>
            <a:ext cx="6480720" cy="396044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Klas Gustafsson </a:t>
            </a:r>
          </a:p>
          <a:p>
            <a:r>
              <a:rPr lang="sv-SE" dirty="0"/>
              <a:t>Vice VD Tekniska Verken i Linköping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8784976" cy="792000"/>
          </a:xfrm>
        </p:spPr>
        <p:txBody>
          <a:bodyPr>
            <a:normAutofit fontScale="90000"/>
          </a:bodyPr>
          <a:lstStyle/>
          <a:p>
            <a:r>
              <a:rPr lang="sv-SE" sz="4400" dirty="0" smtClean="0"/>
              <a:t>Standardisering i energibranschen</a:t>
            </a:r>
            <a:br>
              <a:rPr lang="sv-SE" sz="4400" dirty="0" smtClean="0"/>
            </a:b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2700" dirty="0" smtClean="0"/>
              <a:t>Vilka </a:t>
            </a:r>
            <a:r>
              <a:rPr lang="sv-SE" sz="2700" dirty="0"/>
              <a:t>är de mest framträdande och konkreta nyttorna och resultaten? </a:t>
            </a:r>
            <a:r>
              <a:rPr lang="sv-SE" sz="2700" dirty="0" smtClean="0"/>
              <a:t/>
            </a:r>
            <a:br>
              <a:rPr lang="sv-SE" sz="2700" dirty="0" smtClean="0"/>
            </a:br>
            <a:r>
              <a:rPr lang="sv-SE" sz="2700" dirty="0"/>
              <a:t/>
            </a:r>
            <a:br>
              <a:rPr lang="sv-SE" sz="2700" dirty="0"/>
            </a:br>
            <a:r>
              <a:rPr lang="sv-SE" sz="2700" dirty="0" smtClean="0"/>
              <a:t>Tack för er uppmärksamhet! </a:t>
            </a:r>
            <a:endParaRPr lang="sv-SE" sz="2700" dirty="0"/>
          </a:p>
        </p:txBody>
      </p:sp>
    </p:spTree>
    <p:extLst>
      <p:ext uri="{BB962C8B-B14F-4D97-AF65-F5344CB8AC3E}">
        <p14:creationId xmlns:p14="http://schemas.microsoft.com/office/powerpoint/2010/main" val="26220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47" r="10047"/>
          <a:stretch>
            <a:fillRect/>
          </a:stretch>
        </p:blipFill>
        <p:spPr/>
      </p:pic>
      <p:sp>
        <p:nvSpPr>
          <p:cNvPr id="4" name="textruta 3"/>
          <p:cNvSpPr txBox="1"/>
          <p:nvPr/>
        </p:nvSpPr>
        <p:spPr>
          <a:xfrm>
            <a:off x="611188" y="1052513"/>
            <a:ext cx="17287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3600" dirty="0">
                <a:solidFill>
                  <a:schemeClr val="bg1"/>
                </a:solidFill>
                <a:latin typeface="+mn-lt"/>
              </a:rPr>
              <a:t>Vision</a:t>
            </a:r>
          </a:p>
        </p:txBody>
      </p:sp>
      <p:sp>
        <p:nvSpPr>
          <p:cNvPr id="7172" name="Rektangel 1"/>
          <p:cNvSpPr>
            <a:spLocks noChangeArrowheads="1"/>
          </p:cNvSpPr>
          <p:nvPr/>
        </p:nvSpPr>
        <p:spPr bwMode="auto">
          <a:xfrm>
            <a:off x="4067175" y="3284538"/>
            <a:ext cx="4498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sv-SE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 ska bygga världens mest resurseffektiva region</a:t>
            </a:r>
          </a:p>
        </p:txBody>
      </p:sp>
    </p:spTree>
    <p:extLst>
      <p:ext uri="{BB962C8B-B14F-4D97-AF65-F5344CB8AC3E}">
        <p14:creationId xmlns:p14="http://schemas.microsoft.com/office/powerpoint/2010/main" val="23961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414" r="13824" b="5252"/>
          <a:stretch/>
        </p:blipFill>
        <p:spPr>
          <a:xfrm>
            <a:off x="1547664" y="1412776"/>
            <a:ext cx="5647486" cy="475252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51520" y="900009"/>
            <a:ext cx="317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Vår verksamhet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82973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07504" y="1052824"/>
            <a:ext cx="6480720" cy="792000"/>
          </a:xfrm>
        </p:spPr>
        <p:txBody>
          <a:bodyPr>
            <a:noAutofit/>
          </a:bodyPr>
          <a:lstStyle/>
          <a:p>
            <a:r>
              <a:rPr lang="sv-SE" dirty="0" smtClean="0"/>
              <a:t>Nyttor med standardisering</a:t>
            </a:r>
            <a:br>
              <a:rPr lang="sv-SE" dirty="0" smtClean="0"/>
            </a:br>
            <a:r>
              <a:rPr lang="sv-SE" dirty="0" smtClean="0"/>
              <a:t>- Exempel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064896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Kostnadsbesparingar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Underlättar omställning mot ett förnybart energisystem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Internationalisering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Utbildning och kunskapsutveckling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Krissamverkan</a:t>
            </a:r>
            <a:endParaRPr lang="sv-SE" dirty="0"/>
          </a:p>
          <a:p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0" y="4509120"/>
            <a:ext cx="9144000" cy="1329746"/>
            <a:chOff x="0" y="4293096"/>
            <a:chExt cx="9144000" cy="1329746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96"/>
            <a:stretch/>
          </p:blipFill>
          <p:spPr>
            <a:xfrm>
              <a:off x="0" y="4293096"/>
              <a:ext cx="2403511" cy="1323300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511" y="4293096"/>
              <a:ext cx="2403511" cy="1329690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22" y="4293096"/>
              <a:ext cx="2403511" cy="1329746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077" y="4293096"/>
              <a:ext cx="1935923" cy="1329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56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0530" y="818704"/>
            <a:ext cx="6480720" cy="792000"/>
          </a:xfrm>
        </p:spPr>
        <p:txBody>
          <a:bodyPr>
            <a:normAutofit/>
          </a:bodyPr>
          <a:lstStyle/>
          <a:p>
            <a:r>
              <a:rPr lang="sv-SE" dirty="0" smtClean="0"/>
              <a:t>Kostnadsbesparingar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0530" y="1610704"/>
            <a:ext cx="8784976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Lägre inköpskostnader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Lägre uppgraderingskostnader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Garanterar investeringars långsiktighet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Garanterar konkurrens mellan leverantörer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Lägre underhållskostnader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1451326" cy="203087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20294"/>
            <a:ext cx="2601468" cy="178765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55" y="4437112"/>
            <a:ext cx="1905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4730" y="764704"/>
            <a:ext cx="6480720" cy="792000"/>
          </a:xfrm>
        </p:spPr>
        <p:txBody>
          <a:bodyPr>
            <a:normAutofit/>
          </a:bodyPr>
          <a:lstStyle/>
          <a:p>
            <a:r>
              <a:rPr lang="sv-SE" dirty="0" smtClean="0"/>
              <a:t>Utbildning och utveckling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304256" cy="153680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8410" y="3261315"/>
            <a:ext cx="834882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EBR – standardisering av allt från sprängning till kabelskarvning!</a:t>
            </a:r>
          </a:p>
          <a:p>
            <a:endParaRPr lang="sv-S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Forum för kunskapsutbyte – utvecklande för medarbetarna!</a:t>
            </a:r>
          </a:p>
          <a:p>
            <a:endParaRPr lang="sv-S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Standardiserad utbildning &amp; certifiering mycket värdefullt!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grpSp>
        <p:nvGrpSpPr>
          <p:cNvPr id="10" name="Grupp 9"/>
          <p:cNvGrpSpPr/>
          <p:nvPr/>
        </p:nvGrpSpPr>
        <p:grpSpPr>
          <a:xfrm>
            <a:off x="-36512" y="4797152"/>
            <a:ext cx="9180512" cy="1596078"/>
            <a:chOff x="0" y="4953189"/>
            <a:chExt cx="9180512" cy="1596078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162" y="4953189"/>
              <a:ext cx="2393128" cy="1596078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53189"/>
              <a:ext cx="2468162" cy="1596078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7" t="753" r="2497" b="-753"/>
            <a:stretch/>
          </p:blipFill>
          <p:spPr>
            <a:xfrm>
              <a:off x="4857279" y="4953189"/>
              <a:ext cx="2474256" cy="1596078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51"/>
            <a:stretch/>
          </p:blipFill>
          <p:spPr>
            <a:xfrm>
              <a:off x="7329452" y="4953189"/>
              <a:ext cx="1851060" cy="1596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8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6480720" cy="792000"/>
          </a:xfrm>
        </p:spPr>
        <p:txBody>
          <a:bodyPr/>
          <a:lstStyle/>
          <a:p>
            <a:r>
              <a:rPr lang="sv-SE" dirty="0"/>
              <a:t>K</a:t>
            </a:r>
            <a:r>
              <a:rPr lang="sv-SE" dirty="0" smtClean="0"/>
              <a:t>rissamverkan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6" y="1628712"/>
            <a:ext cx="3022444" cy="158426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20" y="1628105"/>
            <a:ext cx="3505980" cy="158487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4390"/>
            <a:ext cx="2267744" cy="127361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37" y="1628104"/>
            <a:ext cx="2631083" cy="158487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8836">
            <a:off x="379470" y="4314455"/>
            <a:ext cx="1308623" cy="185301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960059" y="3356992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Standarder underlättar samverkan vid kris</a:t>
            </a:r>
          </a:p>
          <a:p>
            <a:endParaRPr lang="sv-S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Vi kan direkt arbeta i varandras nät!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Samma reservmaterial, reparationsmetoder och arbetssätt!</a:t>
            </a:r>
          </a:p>
          <a:p>
            <a:endParaRPr lang="sv-S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Mycket värdefullt under Gudrun &amp; Per!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2815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563739" y="1981283"/>
            <a:ext cx="8112718" cy="5048117"/>
            <a:chOff x="563739" y="1651441"/>
            <a:chExt cx="8112718" cy="5048117"/>
          </a:xfrm>
        </p:grpSpPr>
        <p:sp>
          <p:nvSpPr>
            <p:cNvPr id="4" name="Rektangel med rundade hörn 3"/>
            <p:cNvSpPr/>
            <p:nvPr/>
          </p:nvSpPr>
          <p:spPr>
            <a:xfrm>
              <a:off x="563739" y="1700808"/>
              <a:ext cx="2280069" cy="4324166"/>
            </a:xfrm>
            <a:prstGeom prst="roundRect">
              <a:avLst>
                <a:gd name="adj" fmla="val 57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sv-SE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11560" y="1836688"/>
              <a:ext cx="2280069" cy="486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/>
                <a:t>Centraliserad produktion</a:t>
              </a:r>
            </a:p>
            <a:p>
              <a:endParaRPr lang="sv-SE" sz="1400" b="1" dirty="0"/>
            </a:p>
            <a:p>
              <a:endParaRPr lang="sv-SE" sz="1400" b="1" dirty="0" smtClean="0"/>
            </a:p>
            <a:p>
              <a:r>
                <a:rPr lang="sv-SE" sz="1400" b="1" dirty="0" smtClean="0"/>
                <a:t>Antingen producent eller konsument</a:t>
              </a:r>
            </a:p>
            <a:p>
              <a:endParaRPr lang="sv-SE" sz="1400" b="1" dirty="0" smtClean="0"/>
            </a:p>
            <a:p>
              <a:r>
                <a:rPr lang="sv-SE" sz="1400" b="1" dirty="0" smtClean="0"/>
                <a:t>Långsamma energiflöden</a:t>
              </a:r>
            </a:p>
            <a:p>
              <a:endParaRPr lang="sv-SE" sz="1400" b="1" dirty="0" smtClean="0"/>
            </a:p>
            <a:p>
              <a:endParaRPr lang="sv-SE" sz="1400" b="1" dirty="0" smtClean="0"/>
            </a:p>
            <a:p>
              <a:r>
                <a:rPr lang="sv-SE" sz="1400" b="1" dirty="0" smtClean="0"/>
                <a:t>Litet dataflöde i en riktning</a:t>
              </a:r>
            </a:p>
            <a:p>
              <a:endParaRPr lang="sv-SE" sz="1400" b="1" dirty="0" smtClean="0"/>
            </a:p>
            <a:p>
              <a:endParaRPr lang="sv-SE" sz="1400" b="1" dirty="0" smtClean="0"/>
            </a:p>
            <a:p>
              <a:r>
                <a:rPr lang="sv-SE" sz="1400" b="1" dirty="0" smtClean="0"/>
                <a:t>Svaga prissignaler – ofta i efterhand</a:t>
              </a:r>
            </a:p>
            <a:p>
              <a:endParaRPr lang="sv-SE" sz="1400" b="1" dirty="0" smtClean="0"/>
            </a:p>
            <a:p>
              <a:endParaRPr lang="sv-SE" sz="1400" b="1" dirty="0"/>
            </a:p>
            <a:p>
              <a:r>
                <a:rPr lang="sv-SE" sz="1400" b="1" dirty="0" smtClean="0"/>
                <a:t>Energin används en gång </a:t>
              </a:r>
              <a:endParaRPr lang="sv-SE" sz="1400" b="1" dirty="0"/>
            </a:p>
            <a:p>
              <a:endParaRPr lang="sv-SE" sz="1200" b="1" i="1" dirty="0"/>
            </a:p>
            <a:p>
              <a:endParaRPr lang="sv-SE" sz="1200" b="1" i="1" dirty="0" smtClean="0"/>
            </a:p>
            <a:p>
              <a:endParaRPr lang="sv-SE" sz="1200" b="1" i="1" dirty="0" smtClean="0"/>
            </a:p>
            <a:p>
              <a:endParaRPr lang="sv-SE" dirty="0" smtClean="0"/>
            </a:p>
            <a:p>
              <a:endParaRPr lang="sv-SE" dirty="0"/>
            </a:p>
          </p:txBody>
        </p:sp>
        <p:sp>
          <p:nvSpPr>
            <p:cNvPr id="6" name="Rektangel med rundade hörn 5"/>
            <p:cNvSpPr/>
            <p:nvPr/>
          </p:nvSpPr>
          <p:spPr>
            <a:xfrm>
              <a:off x="6156176" y="1700808"/>
              <a:ext cx="2376264" cy="4289567"/>
            </a:xfrm>
            <a:prstGeom prst="roundRect">
              <a:avLst>
                <a:gd name="adj" fmla="val 57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sv-SE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3091650" y="2495440"/>
              <a:ext cx="1366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/>
                <a:t>Kostnad för energi</a:t>
              </a:r>
              <a:endParaRPr lang="sv-SE" sz="1200" b="1" dirty="0"/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3082224" y="5698948"/>
              <a:ext cx="1385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i="1" dirty="0" smtClean="0"/>
                <a:t>Klimatutmaningen</a:t>
              </a:r>
              <a:endParaRPr lang="sv-SE" sz="1200" b="1" i="1" dirty="0"/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4999764" y="4293096"/>
              <a:ext cx="796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i="1" dirty="0" smtClean="0"/>
                <a:t>Reglering</a:t>
              </a:r>
              <a:endParaRPr lang="sv-SE" sz="1200" b="1" i="1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3459630" y="4503602"/>
              <a:ext cx="796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i="1" dirty="0" smtClean="0"/>
                <a:t>Kundkrav</a:t>
              </a:r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4716016" y="2791961"/>
              <a:ext cx="13097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i="1" dirty="0" smtClean="0"/>
                <a:t>Tillgång på effekt</a:t>
              </a:r>
              <a:endParaRPr lang="sv-SE" sz="1200" b="1" i="1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4716016" y="5312241"/>
              <a:ext cx="12510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i="1" dirty="0" smtClean="0"/>
                <a:t>Teknikutveckling</a:t>
              </a:r>
              <a:endParaRPr lang="sv-SE" sz="1200" b="1" i="1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6228184" y="1651441"/>
              <a:ext cx="2448273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200" b="1" i="1" dirty="0" smtClean="0"/>
            </a:p>
            <a:p>
              <a:r>
                <a:rPr lang="sv-SE" sz="1400" b="1" dirty="0" smtClean="0"/>
                <a:t>Decentraliserad produktion</a:t>
              </a:r>
            </a:p>
            <a:p>
              <a:endParaRPr lang="sv-SE" sz="1400" b="1" dirty="0"/>
            </a:p>
            <a:p>
              <a:endParaRPr lang="sv-SE" sz="1400" b="1" dirty="0" smtClean="0"/>
            </a:p>
            <a:p>
              <a:r>
                <a:rPr lang="sv-SE" sz="1400" b="1" dirty="0" smtClean="0"/>
                <a:t>Prosumers</a:t>
              </a:r>
            </a:p>
            <a:p>
              <a:endParaRPr lang="sv-SE" sz="1400" b="1" dirty="0" smtClean="0"/>
            </a:p>
            <a:p>
              <a:endParaRPr lang="sv-SE" sz="1400" b="1" dirty="0" smtClean="0"/>
            </a:p>
            <a:p>
              <a:r>
                <a:rPr lang="sv-SE" sz="1400" b="1" dirty="0" smtClean="0"/>
                <a:t>Snabba energiflöden</a:t>
              </a:r>
            </a:p>
            <a:p>
              <a:endParaRPr lang="sv-SE" sz="1400" b="1" dirty="0" smtClean="0"/>
            </a:p>
            <a:p>
              <a:endParaRPr lang="sv-SE" sz="1400" b="1" dirty="0" smtClean="0"/>
            </a:p>
            <a:p>
              <a:r>
                <a:rPr lang="sv-SE" sz="1400" b="1" dirty="0" smtClean="0"/>
                <a:t>Stort dataflöde i flera </a:t>
              </a:r>
            </a:p>
            <a:p>
              <a:r>
                <a:rPr lang="sv-SE" sz="1400" b="1" dirty="0" smtClean="0"/>
                <a:t>riktningar</a:t>
              </a:r>
            </a:p>
            <a:p>
              <a:endParaRPr lang="sv-SE" sz="1400" b="1" dirty="0"/>
            </a:p>
            <a:p>
              <a:r>
                <a:rPr lang="sv-SE" sz="1400" b="1" dirty="0" smtClean="0"/>
                <a:t>Tydliga prissignaler i realtid</a:t>
              </a:r>
            </a:p>
            <a:p>
              <a:endParaRPr lang="sv-SE" sz="1400" b="1" dirty="0"/>
            </a:p>
            <a:p>
              <a:endParaRPr lang="sv-SE" sz="1200" b="1" i="1" dirty="0" smtClean="0"/>
            </a:p>
            <a:p>
              <a:endParaRPr lang="sv-SE" sz="1200" b="1" i="1" dirty="0"/>
            </a:p>
            <a:p>
              <a:r>
                <a:rPr lang="sv-SE" sz="1400" b="1" dirty="0" smtClean="0"/>
                <a:t>Energi återanvänds</a:t>
              </a:r>
              <a:endParaRPr lang="sv-SE" sz="1200" b="1" i="1" dirty="0" smtClean="0"/>
            </a:p>
            <a:p>
              <a:endParaRPr lang="sv-SE" sz="1200" b="1" i="1" dirty="0" smtClean="0"/>
            </a:p>
            <a:p>
              <a:endParaRPr lang="sv-SE" dirty="0" smtClean="0"/>
            </a:p>
            <a:p>
              <a:endParaRPr lang="sv-SE" dirty="0"/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707904" y="3357761"/>
              <a:ext cx="10959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i="1" dirty="0" smtClean="0"/>
                <a:t>Resurstillgång</a:t>
              </a:r>
              <a:endParaRPr lang="sv-SE" sz="1200" b="1" i="1" dirty="0"/>
            </a:p>
          </p:txBody>
        </p:sp>
        <p:pic>
          <p:nvPicPr>
            <p:cNvPr id="5" name="Picture 2" descr="http://marineinsight.com/wp-content/uploads/2011/03/Crude-oil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004" y="2906004"/>
              <a:ext cx="559343" cy="4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stat.fi/til/ehi/2012/03/ehi_2012_03_2012-12-18_kuv_001_sv_001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762" y="1916832"/>
              <a:ext cx="832239" cy="513186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tyreso.se/upload/Bygga%20och%20bo/Miljö/utsläpp%20bild_large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224" y="4856722"/>
              <a:ext cx="1243409" cy="816838"/>
            </a:xfrm>
            <a:prstGeom prst="rect">
              <a:avLst/>
            </a:prstGeom>
            <a:noFill/>
            <a:effectLst>
              <a:softEdge rad="2413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blog.hansacequity.com/Portals/11224/images/customer-centricity-1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751" y="3818020"/>
              <a:ext cx="832924" cy="65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1.bp.blogspot.com/-E5LbPa3SJug/T0jtDH8NLrI/AAAAAAAADaY/QsK9P6lzTXU/s1600/lagbok_499761a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050" y="3587193"/>
              <a:ext cx="1096712" cy="61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www.poolpump.se/contents/media/l_invest%20isp%202%20solpanel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652" y="4746723"/>
              <a:ext cx="750585" cy="51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tanum.se/images/18.7664b4813898b7df985f702/1204899948713/Vindkraftverk-symbol.gif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391" y="1908213"/>
              <a:ext cx="821108" cy="94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 26"/>
          <p:cNvGrpSpPr/>
          <p:nvPr/>
        </p:nvGrpSpPr>
        <p:grpSpPr>
          <a:xfrm>
            <a:off x="467544" y="1340768"/>
            <a:ext cx="8024721" cy="493603"/>
            <a:chOff x="145430" y="1164814"/>
            <a:chExt cx="8024721" cy="493603"/>
          </a:xfrm>
        </p:grpSpPr>
        <p:sp>
          <p:nvSpPr>
            <p:cNvPr id="7" name="textruta 6"/>
            <p:cNvSpPr txBox="1"/>
            <p:nvPr/>
          </p:nvSpPr>
          <p:spPr>
            <a:xfrm>
              <a:off x="145430" y="1188041"/>
              <a:ext cx="2336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 smtClean="0"/>
                <a:t>Energisystem 1.0</a:t>
              </a:r>
              <a:endParaRPr lang="sv-SE" sz="2400" b="1" dirty="0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5834062" y="1164814"/>
              <a:ext cx="2336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 smtClean="0"/>
                <a:t>Energisystem 2.0</a:t>
              </a:r>
              <a:endParaRPr lang="sv-SE" sz="2400" b="1" dirty="0"/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2881734" y="1196752"/>
              <a:ext cx="2594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 smtClean="0"/>
                <a:t>Förändringsdrivare</a:t>
              </a:r>
              <a:endParaRPr lang="sv-SE" sz="2400" b="1" dirty="0"/>
            </a:p>
          </p:txBody>
        </p:sp>
        <p:cxnSp>
          <p:nvCxnSpPr>
            <p:cNvPr id="28" name="Rak pil 27"/>
            <p:cNvCxnSpPr/>
            <p:nvPr/>
          </p:nvCxnSpPr>
          <p:spPr>
            <a:xfrm flipV="1">
              <a:off x="2510874" y="1396807"/>
              <a:ext cx="370860" cy="92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pil 39"/>
            <p:cNvCxnSpPr/>
            <p:nvPr/>
          </p:nvCxnSpPr>
          <p:spPr>
            <a:xfrm flipV="1">
              <a:off x="5465015" y="1406064"/>
              <a:ext cx="369047" cy="92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1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0814"/>
            <a:ext cx="9144000" cy="1877186"/>
          </a:xfrm>
          <a:prstGeom prst="rect">
            <a:avLst/>
          </a:prstGeom>
        </p:spPr>
      </p:pic>
      <p:sp>
        <p:nvSpPr>
          <p:cNvPr id="4" name="Rubrik 2"/>
          <p:cNvSpPr txBox="1">
            <a:spLocks/>
          </p:cNvSpPr>
          <p:nvPr/>
        </p:nvSpPr>
        <p:spPr>
          <a:xfrm>
            <a:off x="1331640" y="1340768"/>
            <a:ext cx="648072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Var finns energibolagets roller i den framtida affärsarkitekturen?</a:t>
            </a:r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2267744" y="2658950"/>
            <a:ext cx="4025964" cy="2321864"/>
            <a:chOff x="1619672" y="3355116"/>
            <a:chExt cx="5688632" cy="2954207"/>
          </a:xfrm>
        </p:grpSpPr>
        <p:sp>
          <p:nvSpPr>
            <p:cNvPr id="12" name="Rektangel 11"/>
            <p:cNvSpPr/>
            <p:nvPr/>
          </p:nvSpPr>
          <p:spPr>
            <a:xfrm>
              <a:off x="1619672" y="3859978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Applikationer</a:t>
              </a: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619672" y="4364122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Information</a:t>
              </a: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1619672" y="4868266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Sensorer</a:t>
              </a:r>
            </a:p>
          </p:txBody>
        </p:sp>
        <p:sp>
          <p:nvSpPr>
            <p:cNvPr id="22" name="Rektangel 21"/>
            <p:cNvSpPr/>
            <p:nvPr/>
          </p:nvSpPr>
          <p:spPr>
            <a:xfrm>
              <a:off x="1619672" y="5372410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Kommunikation</a:t>
              </a: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1619672" y="5877272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Infrastruktur</a:t>
              </a:r>
            </a:p>
          </p:txBody>
        </p:sp>
        <p:sp>
          <p:nvSpPr>
            <p:cNvPr id="24" name="Rektangel 23"/>
            <p:cNvSpPr/>
            <p:nvPr/>
          </p:nvSpPr>
          <p:spPr>
            <a:xfrm rot="5400000">
              <a:off x="5615177" y="4616197"/>
              <a:ext cx="2954205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Säkerhet</a:t>
              </a:r>
            </a:p>
          </p:txBody>
        </p:sp>
        <p:sp>
          <p:nvSpPr>
            <p:cNvPr id="25" name="Rektangel 24"/>
            <p:cNvSpPr/>
            <p:nvPr/>
          </p:nvSpPr>
          <p:spPr>
            <a:xfrm>
              <a:off x="1619672" y="3355116"/>
              <a:ext cx="518457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9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mall_20130819">
  <a:themeElements>
    <a:clrScheme name="TeknVerken">
      <a:dk1>
        <a:srgbClr val="000000"/>
      </a:dk1>
      <a:lt1>
        <a:sysClr val="window" lastClr="FFFFFF"/>
      </a:lt1>
      <a:dk2>
        <a:srgbClr val="7A8991"/>
      </a:dk2>
      <a:lt2>
        <a:srgbClr val="DADADA"/>
      </a:lt2>
      <a:accent1>
        <a:srgbClr val="703870"/>
      </a:accent1>
      <a:accent2>
        <a:srgbClr val="CFA9D0"/>
      </a:accent2>
      <a:accent3>
        <a:srgbClr val="007C58"/>
      </a:accent3>
      <a:accent4>
        <a:srgbClr val="B6CC91"/>
      </a:accent4>
      <a:accent5>
        <a:srgbClr val="7A8991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460</TotalTime>
  <Words>508</Words>
  <Application>Microsoft Office PowerPoint</Application>
  <PresentationFormat>Bildspel på skärmen (4:3)</PresentationFormat>
  <Paragraphs>129</Paragraphs>
  <Slides>14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Calibri</vt:lpstr>
      <vt:lpstr>PowerPointmall_20130819</vt:lpstr>
      <vt:lpstr>Standardisering i energibranschen  Vilka är de mest framträdande och konkreta nyttorna och resultaten? </vt:lpstr>
      <vt:lpstr>PowerPoint-presentation</vt:lpstr>
      <vt:lpstr>PowerPoint-presentation</vt:lpstr>
      <vt:lpstr>Nyttor med standardisering - Exempel</vt:lpstr>
      <vt:lpstr>Kostnadsbesparingar</vt:lpstr>
      <vt:lpstr>Utbildning och utveckling </vt:lpstr>
      <vt:lpstr>Krissamverkan</vt:lpstr>
      <vt:lpstr>PowerPoint-presentation</vt:lpstr>
      <vt:lpstr>PowerPoint-presentation</vt:lpstr>
      <vt:lpstr>PowerPoint-presentation</vt:lpstr>
      <vt:lpstr>Internationalisering</vt:lpstr>
      <vt:lpstr>Standardiseringsutmaningar</vt:lpstr>
      <vt:lpstr>PowerPoint-presentation</vt:lpstr>
      <vt:lpstr>Standardisering i energibranschen  Vilka är de mest framträdande och konkreta nyttorna och resultaten?   Tack för er uppmärksamhet! </vt:lpstr>
    </vt:vector>
  </TitlesOfParts>
  <Company>Tekniska verken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Vilka är de mest framträdande och konkreta nyttorna och resultaten?</dc:title>
  <dc:creator>Everhill Per</dc:creator>
  <cp:lastModifiedBy>Gustafsson Klas</cp:lastModifiedBy>
  <cp:revision>33</cp:revision>
  <dcterms:created xsi:type="dcterms:W3CDTF">2017-11-06T07:23:24Z</dcterms:created>
  <dcterms:modified xsi:type="dcterms:W3CDTF">2017-11-08T12:55:51Z</dcterms:modified>
</cp:coreProperties>
</file>