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78" r:id="rId2"/>
    <p:sldId id="279" r:id="rId3"/>
    <p:sldId id="257" r:id="rId4"/>
    <p:sldId id="258" r:id="rId5"/>
    <p:sldId id="275" r:id="rId6"/>
    <p:sldId id="262" r:id="rId7"/>
    <p:sldId id="259" r:id="rId8"/>
    <p:sldId id="274" r:id="rId9"/>
    <p:sldId id="272" r:id="rId10"/>
    <p:sldId id="273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64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9"/>
    <p:restoredTop sz="94674"/>
  </p:normalViewPr>
  <p:slideViewPr>
    <p:cSldViewPr snapToGrid="0" snapToObjects="1">
      <p:cViewPr>
        <p:scale>
          <a:sx n="104" d="100"/>
          <a:sy n="104" d="100"/>
        </p:scale>
        <p:origin x="6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32A015-4D44-9149-86EC-77E7D4DA6021}" type="doc">
      <dgm:prSet loTypeId="urn:microsoft.com/office/officeart/2005/8/layout/cycle8" loCatId="" qsTypeId="urn:microsoft.com/office/officeart/2005/8/quickstyle/simple4" qsCatId="simple" csTypeId="urn:microsoft.com/office/officeart/2005/8/colors/accent1_2" csCatId="accent1" phldr="1"/>
      <dgm:spPr/>
    </dgm:pt>
    <dgm:pt modelId="{E01D0462-A757-4B47-96A1-504200DF4D3E}">
      <dgm:prSet phldrT="[Text]"/>
      <dgm:spPr/>
      <dgm:t>
        <a:bodyPr/>
        <a:lstStyle/>
        <a:p>
          <a:r>
            <a:rPr lang="en-GB" dirty="0" smtClean="0"/>
            <a:t>Vehicles</a:t>
          </a:r>
          <a:endParaRPr lang="en-GB" dirty="0"/>
        </a:p>
      </dgm:t>
    </dgm:pt>
    <dgm:pt modelId="{B005ACE9-243F-E444-8AF4-C5CA429E9A1F}" type="parTrans" cxnId="{52DF9360-3384-414E-B306-C920CD8DCA6B}">
      <dgm:prSet/>
      <dgm:spPr/>
      <dgm:t>
        <a:bodyPr/>
        <a:lstStyle/>
        <a:p>
          <a:endParaRPr lang="en-GB"/>
        </a:p>
      </dgm:t>
    </dgm:pt>
    <dgm:pt modelId="{50F06AA9-EFD7-8141-BD02-2C1756D586BD}" type="sibTrans" cxnId="{52DF9360-3384-414E-B306-C920CD8DCA6B}">
      <dgm:prSet/>
      <dgm:spPr/>
      <dgm:t>
        <a:bodyPr/>
        <a:lstStyle/>
        <a:p>
          <a:endParaRPr lang="en-GB"/>
        </a:p>
      </dgm:t>
    </dgm:pt>
    <dgm:pt modelId="{858A81F6-3D0D-3645-8B50-6F81A0CFE807}">
      <dgm:prSet phldrT="[Text]"/>
      <dgm:spPr/>
      <dgm:t>
        <a:bodyPr/>
        <a:lstStyle/>
        <a:p>
          <a:r>
            <a:rPr lang="en-GB" dirty="0" smtClean="0"/>
            <a:t>Behaviour</a:t>
          </a:r>
          <a:endParaRPr lang="en-GB" dirty="0"/>
        </a:p>
      </dgm:t>
    </dgm:pt>
    <dgm:pt modelId="{12F95A91-A60B-254D-B740-A26A2F08556A}" type="parTrans" cxnId="{8F86C667-A19B-9845-8BDD-067514658C97}">
      <dgm:prSet/>
      <dgm:spPr/>
      <dgm:t>
        <a:bodyPr/>
        <a:lstStyle/>
        <a:p>
          <a:endParaRPr lang="en-GB"/>
        </a:p>
      </dgm:t>
    </dgm:pt>
    <dgm:pt modelId="{54F30A62-9FDE-5848-96F4-17C97A657BFB}" type="sibTrans" cxnId="{8F86C667-A19B-9845-8BDD-067514658C97}">
      <dgm:prSet/>
      <dgm:spPr/>
      <dgm:t>
        <a:bodyPr/>
        <a:lstStyle/>
        <a:p>
          <a:endParaRPr lang="en-GB"/>
        </a:p>
      </dgm:t>
    </dgm:pt>
    <dgm:pt modelId="{21154DB3-C569-A042-8A8D-311C4E8F0B80}">
      <dgm:prSet phldrT="[Text]"/>
      <dgm:spPr/>
      <dgm:t>
        <a:bodyPr/>
        <a:lstStyle/>
        <a:p>
          <a:r>
            <a:rPr lang="en-GB" dirty="0" smtClean="0"/>
            <a:t>Fuels</a:t>
          </a:r>
          <a:endParaRPr lang="en-GB" dirty="0"/>
        </a:p>
      </dgm:t>
    </dgm:pt>
    <dgm:pt modelId="{9DAEC54F-4373-554C-A8FF-4CF11A3EA028}" type="parTrans" cxnId="{214DAE44-0591-9C4B-9EB5-C6D3D026DB32}">
      <dgm:prSet/>
      <dgm:spPr/>
      <dgm:t>
        <a:bodyPr/>
        <a:lstStyle/>
        <a:p>
          <a:endParaRPr lang="en-GB"/>
        </a:p>
      </dgm:t>
    </dgm:pt>
    <dgm:pt modelId="{3EB9F715-F49A-5540-81A1-1FBD2EE2160D}" type="sibTrans" cxnId="{214DAE44-0591-9C4B-9EB5-C6D3D026DB32}">
      <dgm:prSet/>
      <dgm:spPr/>
      <dgm:t>
        <a:bodyPr/>
        <a:lstStyle/>
        <a:p>
          <a:endParaRPr lang="en-GB"/>
        </a:p>
      </dgm:t>
    </dgm:pt>
    <dgm:pt modelId="{BE3DCF0C-B573-6D48-81DF-1DD608078E10}" type="pres">
      <dgm:prSet presAssocID="{5732A015-4D44-9149-86EC-77E7D4DA6021}" presName="compositeShape" presStyleCnt="0">
        <dgm:presLayoutVars>
          <dgm:chMax val="7"/>
          <dgm:dir/>
          <dgm:resizeHandles val="exact"/>
        </dgm:presLayoutVars>
      </dgm:prSet>
      <dgm:spPr/>
    </dgm:pt>
    <dgm:pt modelId="{982E5766-D577-E343-A7ED-15098B215130}" type="pres">
      <dgm:prSet presAssocID="{5732A015-4D44-9149-86EC-77E7D4DA6021}" presName="wedge1" presStyleLbl="node1" presStyleIdx="0" presStyleCnt="3"/>
      <dgm:spPr/>
      <dgm:t>
        <a:bodyPr/>
        <a:lstStyle/>
        <a:p>
          <a:endParaRPr lang="en-GB"/>
        </a:p>
      </dgm:t>
    </dgm:pt>
    <dgm:pt modelId="{B14D4882-A7F4-534D-A825-6AFB6B42F174}" type="pres">
      <dgm:prSet presAssocID="{5732A015-4D44-9149-86EC-77E7D4DA6021}" presName="dummy1a" presStyleCnt="0"/>
      <dgm:spPr/>
    </dgm:pt>
    <dgm:pt modelId="{9C4B0DE0-1E83-B545-80B7-B64CA157DDB3}" type="pres">
      <dgm:prSet presAssocID="{5732A015-4D44-9149-86EC-77E7D4DA6021}" presName="dummy1b" presStyleCnt="0"/>
      <dgm:spPr/>
    </dgm:pt>
    <dgm:pt modelId="{2BF07DBF-BE6D-2E48-ACFA-AC040ABD166F}" type="pres">
      <dgm:prSet presAssocID="{5732A015-4D44-9149-86EC-77E7D4DA602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B1DF39-90AE-014A-BE00-66179904F10F}" type="pres">
      <dgm:prSet presAssocID="{5732A015-4D44-9149-86EC-77E7D4DA6021}" presName="wedge2" presStyleLbl="node1" presStyleIdx="1" presStyleCnt="3"/>
      <dgm:spPr/>
      <dgm:t>
        <a:bodyPr/>
        <a:lstStyle/>
        <a:p>
          <a:endParaRPr lang="en-GB"/>
        </a:p>
      </dgm:t>
    </dgm:pt>
    <dgm:pt modelId="{6061473C-9B81-1449-AA16-A99C0765CD90}" type="pres">
      <dgm:prSet presAssocID="{5732A015-4D44-9149-86EC-77E7D4DA6021}" presName="dummy2a" presStyleCnt="0"/>
      <dgm:spPr/>
    </dgm:pt>
    <dgm:pt modelId="{9EAE6BCA-D7D2-924B-AE63-ADA15783DC71}" type="pres">
      <dgm:prSet presAssocID="{5732A015-4D44-9149-86EC-77E7D4DA6021}" presName="dummy2b" presStyleCnt="0"/>
      <dgm:spPr/>
    </dgm:pt>
    <dgm:pt modelId="{E6DE25C8-3B06-B845-8BDA-31AEE7FE80E7}" type="pres">
      <dgm:prSet presAssocID="{5732A015-4D44-9149-86EC-77E7D4DA602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92E67-4989-8041-917A-EE1E42C60EDA}" type="pres">
      <dgm:prSet presAssocID="{5732A015-4D44-9149-86EC-77E7D4DA6021}" presName="wedge3" presStyleLbl="node1" presStyleIdx="2" presStyleCnt="3"/>
      <dgm:spPr/>
      <dgm:t>
        <a:bodyPr/>
        <a:lstStyle/>
        <a:p>
          <a:endParaRPr lang="en-GB"/>
        </a:p>
      </dgm:t>
    </dgm:pt>
    <dgm:pt modelId="{CA3A9E56-3A85-664B-A5B8-118626E13360}" type="pres">
      <dgm:prSet presAssocID="{5732A015-4D44-9149-86EC-77E7D4DA6021}" presName="dummy3a" presStyleCnt="0"/>
      <dgm:spPr/>
    </dgm:pt>
    <dgm:pt modelId="{75443018-B176-9E42-8713-27AD29354E45}" type="pres">
      <dgm:prSet presAssocID="{5732A015-4D44-9149-86EC-77E7D4DA6021}" presName="dummy3b" presStyleCnt="0"/>
      <dgm:spPr/>
    </dgm:pt>
    <dgm:pt modelId="{78B31673-68EB-1B4D-9178-336AD88DF384}" type="pres">
      <dgm:prSet presAssocID="{5732A015-4D44-9149-86EC-77E7D4DA602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7D80B87-0FF6-3945-9372-24FBB24C604E}" type="pres">
      <dgm:prSet presAssocID="{50F06AA9-EFD7-8141-BD02-2C1756D586BD}" presName="arrowWedge1" presStyleLbl="fgSibTrans2D1" presStyleIdx="0" presStyleCnt="3"/>
      <dgm:spPr/>
    </dgm:pt>
    <dgm:pt modelId="{B7618336-5632-C34C-8446-E3FECE2A8415}" type="pres">
      <dgm:prSet presAssocID="{54F30A62-9FDE-5848-96F4-17C97A657BFB}" presName="arrowWedge2" presStyleLbl="fgSibTrans2D1" presStyleIdx="1" presStyleCnt="3"/>
      <dgm:spPr/>
    </dgm:pt>
    <dgm:pt modelId="{09EB5006-CD40-FC4C-B984-69E91A7F1723}" type="pres">
      <dgm:prSet presAssocID="{3EB9F715-F49A-5540-81A1-1FBD2EE2160D}" presName="arrowWedge3" presStyleLbl="fgSibTrans2D1" presStyleIdx="2" presStyleCnt="3"/>
      <dgm:spPr/>
    </dgm:pt>
  </dgm:ptLst>
  <dgm:cxnLst>
    <dgm:cxn modelId="{34C1C3A4-4B8C-FF4E-B943-7F0E558000B9}" type="presOf" srcId="{21154DB3-C569-A042-8A8D-311C4E8F0B80}" destId="{51392E67-4989-8041-917A-EE1E42C60EDA}" srcOrd="0" destOrd="0" presId="urn:microsoft.com/office/officeart/2005/8/layout/cycle8"/>
    <dgm:cxn modelId="{A7B89527-3F65-C646-9F2E-82AD6AB1F742}" type="presOf" srcId="{E01D0462-A757-4B47-96A1-504200DF4D3E}" destId="{982E5766-D577-E343-A7ED-15098B215130}" srcOrd="0" destOrd="0" presId="urn:microsoft.com/office/officeart/2005/8/layout/cycle8"/>
    <dgm:cxn modelId="{8F86C667-A19B-9845-8BDD-067514658C97}" srcId="{5732A015-4D44-9149-86EC-77E7D4DA6021}" destId="{858A81F6-3D0D-3645-8B50-6F81A0CFE807}" srcOrd="1" destOrd="0" parTransId="{12F95A91-A60B-254D-B740-A26A2F08556A}" sibTransId="{54F30A62-9FDE-5848-96F4-17C97A657BFB}"/>
    <dgm:cxn modelId="{BB7E2454-83CF-D447-A5AC-D29547E82EC2}" type="presOf" srcId="{21154DB3-C569-A042-8A8D-311C4E8F0B80}" destId="{78B31673-68EB-1B4D-9178-336AD88DF384}" srcOrd="1" destOrd="0" presId="urn:microsoft.com/office/officeart/2005/8/layout/cycle8"/>
    <dgm:cxn modelId="{A540AFE6-FC15-BA4A-9765-6C9BB55E1157}" type="presOf" srcId="{858A81F6-3D0D-3645-8B50-6F81A0CFE807}" destId="{E6DE25C8-3B06-B845-8BDA-31AEE7FE80E7}" srcOrd="1" destOrd="0" presId="urn:microsoft.com/office/officeart/2005/8/layout/cycle8"/>
    <dgm:cxn modelId="{EC2AD7EC-47DF-B64A-B4B6-1C7AE421E3B5}" type="presOf" srcId="{E01D0462-A757-4B47-96A1-504200DF4D3E}" destId="{2BF07DBF-BE6D-2E48-ACFA-AC040ABD166F}" srcOrd="1" destOrd="0" presId="urn:microsoft.com/office/officeart/2005/8/layout/cycle8"/>
    <dgm:cxn modelId="{4729EDA8-91AA-1F41-911C-08B530F3B857}" type="presOf" srcId="{858A81F6-3D0D-3645-8B50-6F81A0CFE807}" destId="{D6B1DF39-90AE-014A-BE00-66179904F10F}" srcOrd="0" destOrd="0" presId="urn:microsoft.com/office/officeart/2005/8/layout/cycle8"/>
    <dgm:cxn modelId="{E6086409-DAEB-2D40-BDF5-E1E24E79A48A}" type="presOf" srcId="{5732A015-4D44-9149-86EC-77E7D4DA6021}" destId="{BE3DCF0C-B573-6D48-81DF-1DD608078E10}" srcOrd="0" destOrd="0" presId="urn:microsoft.com/office/officeart/2005/8/layout/cycle8"/>
    <dgm:cxn modelId="{214DAE44-0591-9C4B-9EB5-C6D3D026DB32}" srcId="{5732A015-4D44-9149-86EC-77E7D4DA6021}" destId="{21154DB3-C569-A042-8A8D-311C4E8F0B80}" srcOrd="2" destOrd="0" parTransId="{9DAEC54F-4373-554C-A8FF-4CF11A3EA028}" sibTransId="{3EB9F715-F49A-5540-81A1-1FBD2EE2160D}"/>
    <dgm:cxn modelId="{52DF9360-3384-414E-B306-C920CD8DCA6B}" srcId="{5732A015-4D44-9149-86EC-77E7D4DA6021}" destId="{E01D0462-A757-4B47-96A1-504200DF4D3E}" srcOrd="0" destOrd="0" parTransId="{B005ACE9-243F-E444-8AF4-C5CA429E9A1F}" sibTransId="{50F06AA9-EFD7-8141-BD02-2C1756D586BD}"/>
    <dgm:cxn modelId="{6B1EE13A-C396-8B4D-BF3F-FAF328DBD622}" type="presParOf" srcId="{BE3DCF0C-B573-6D48-81DF-1DD608078E10}" destId="{982E5766-D577-E343-A7ED-15098B215130}" srcOrd="0" destOrd="0" presId="urn:microsoft.com/office/officeart/2005/8/layout/cycle8"/>
    <dgm:cxn modelId="{FC01E3FC-9D6A-6845-B38C-A86F11FA8D09}" type="presParOf" srcId="{BE3DCF0C-B573-6D48-81DF-1DD608078E10}" destId="{B14D4882-A7F4-534D-A825-6AFB6B42F174}" srcOrd="1" destOrd="0" presId="urn:microsoft.com/office/officeart/2005/8/layout/cycle8"/>
    <dgm:cxn modelId="{AFC10D40-39B8-B143-A933-8B7E3C7E5C1D}" type="presParOf" srcId="{BE3DCF0C-B573-6D48-81DF-1DD608078E10}" destId="{9C4B0DE0-1E83-B545-80B7-B64CA157DDB3}" srcOrd="2" destOrd="0" presId="urn:microsoft.com/office/officeart/2005/8/layout/cycle8"/>
    <dgm:cxn modelId="{9634E3D3-27E1-B745-9E1C-1D24E85F328F}" type="presParOf" srcId="{BE3DCF0C-B573-6D48-81DF-1DD608078E10}" destId="{2BF07DBF-BE6D-2E48-ACFA-AC040ABD166F}" srcOrd="3" destOrd="0" presId="urn:microsoft.com/office/officeart/2005/8/layout/cycle8"/>
    <dgm:cxn modelId="{21C9B3D5-0ADC-A541-9E05-BA23AFB6E42A}" type="presParOf" srcId="{BE3DCF0C-B573-6D48-81DF-1DD608078E10}" destId="{D6B1DF39-90AE-014A-BE00-66179904F10F}" srcOrd="4" destOrd="0" presId="urn:microsoft.com/office/officeart/2005/8/layout/cycle8"/>
    <dgm:cxn modelId="{1A92CBBF-1E9C-334C-9F58-ADC52C84917F}" type="presParOf" srcId="{BE3DCF0C-B573-6D48-81DF-1DD608078E10}" destId="{6061473C-9B81-1449-AA16-A99C0765CD90}" srcOrd="5" destOrd="0" presId="urn:microsoft.com/office/officeart/2005/8/layout/cycle8"/>
    <dgm:cxn modelId="{FF522FF5-E7B0-1249-ADEA-DD6AB4A4F4BB}" type="presParOf" srcId="{BE3DCF0C-B573-6D48-81DF-1DD608078E10}" destId="{9EAE6BCA-D7D2-924B-AE63-ADA15783DC71}" srcOrd="6" destOrd="0" presId="urn:microsoft.com/office/officeart/2005/8/layout/cycle8"/>
    <dgm:cxn modelId="{3ACBC984-747C-8F4A-A1C4-5154D5496757}" type="presParOf" srcId="{BE3DCF0C-B573-6D48-81DF-1DD608078E10}" destId="{E6DE25C8-3B06-B845-8BDA-31AEE7FE80E7}" srcOrd="7" destOrd="0" presId="urn:microsoft.com/office/officeart/2005/8/layout/cycle8"/>
    <dgm:cxn modelId="{75B5A3C2-288F-A844-945C-C149E292965A}" type="presParOf" srcId="{BE3DCF0C-B573-6D48-81DF-1DD608078E10}" destId="{51392E67-4989-8041-917A-EE1E42C60EDA}" srcOrd="8" destOrd="0" presId="urn:microsoft.com/office/officeart/2005/8/layout/cycle8"/>
    <dgm:cxn modelId="{D24D059F-7178-0449-92F4-100928375559}" type="presParOf" srcId="{BE3DCF0C-B573-6D48-81DF-1DD608078E10}" destId="{CA3A9E56-3A85-664B-A5B8-118626E13360}" srcOrd="9" destOrd="0" presId="urn:microsoft.com/office/officeart/2005/8/layout/cycle8"/>
    <dgm:cxn modelId="{EC06513A-26E7-9C49-BF27-54916FC1C26F}" type="presParOf" srcId="{BE3DCF0C-B573-6D48-81DF-1DD608078E10}" destId="{75443018-B176-9E42-8713-27AD29354E45}" srcOrd="10" destOrd="0" presId="urn:microsoft.com/office/officeart/2005/8/layout/cycle8"/>
    <dgm:cxn modelId="{8CCD9A36-5A2E-C346-B730-DA069D138CFC}" type="presParOf" srcId="{BE3DCF0C-B573-6D48-81DF-1DD608078E10}" destId="{78B31673-68EB-1B4D-9178-336AD88DF384}" srcOrd="11" destOrd="0" presId="urn:microsoft.com/office/officeart/2005/8/layout/cycle8"/>
    <dgm:cxn modelId="{DEE8CD1A-809C-B346-9CF1-DE7626B352ED}" type="presParOf" srcId="{BE3DCF0C-B573-6D48-81DF-1DD608078E10}" destId="{C7D80B87-0FF6-3945-9372-24FBB24C604E}" srcOrd="12" destOrd="0" presId="urn:microsoft.com/office/officeart/2005/8/layout/cycle8"/>
    <dgm:cxn modelId="{29830D4B-1529-6841-9065-BDA7DCF8C546}" type="presParOf" srcId="{BE3DCF0C-B573-6D48-81DF-1DD608078E10}" destId="{B7618336-5632-C34C-8446-E3FECE2A8415}" srcOrd="13" destOrd="0" presId="urn:microsoft.com/office/officeart/2005/8/layout/cycle8"/>
    <dgm:cxn modelId="{CA0EC625-E8F2-564D-BB17-5C5B4598727A}" type="presParOf" srcId="{BE3DCF0C-B573-6D48-81DF-1DD608078E10}" destId="{09EB5006-CD40-FC4C-B984-69E91A7F172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2E5766-D577-E343-A7ED-15098B215130}">
      <dsp:nvSpPr>
        <dsp:cNvPr id="0" name=""/>
        <dsp:cNvSpPr/>
      </dsp:nvSpPr>
      <dsp:spPr>
        <a:xfrm>
          <a:off x="1010458" y="185386"/>
          <a:ext cx="2395766" cy="2395766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Vehicles</a:t>
          </a:r>
          <a:endParaRPr lang="en-GB" sz="1900" kern="1200" dirty="0"/>
        </a:p>
      </dsp:txBody>
      <dsp:txXfrm>
        <a:off x="2273084" y="693061"/>
        <a:ext cx="855630" cy="713025"/>
      </dsp:txXfrm>
    </dsp:sp>
    <dsp:sp modelId="{D6B1DF39-90AE-014A-BE00-66179904F10F}">
      <dsp:nvSpPr>
        <dsp:cNvPr id="0" name=""/>
        <dsp:cNvSpPr/>
      </dsp:nvSpPr>
      <dsp:spPr>
        <a:xfrm>
          <a:off x="961116" y="270949"/>
          <a:ext cx="2395766" cy="2395766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Behaviour</a:t>
          </a:r>
          <a:endParaRPr lang="en-GB" sz="1900" kern="1200" dirty="0"/>
        </a:p>
      </dsp:txBody>
      <dsp:txXfrm>
        <a:off x="1531537" y="1825345"/>
        <a:ext cx="1283446" cy="627462"/>
      </dsp:txXfrm>
    </dsp:sp>
    <dsp:sp modelId="{51392E67-4989-8041-917A-EE1E42C60EDA}">
      <dsp:nvSpPr>
        <dsp:cNvPr id="0" name=""/>
        <dsp:cNvSpPr/>
      </dsp:nvSpPr>
      <dsp:spPr>
        <a:xfrm>
          <a:off x="911775" y="185386"/>
          <a:ext cx="2395766" cy="2395766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Fuels</a:t>
          </a:r>
          <a:endParaRPr lang="en-GB" sz="1900" kern="1200" dirty="0"/>
        </a:p>
      </dsp:txBody>
      <dsp:txXfrm>
        <a:off x="1189284" y="693061"/>
        <a:ext cx="855630" cy="713025"/>
      </dsp:txXfrm>
    </dsp:sp>
    <dsp:sp modelId="{C7D80B87-0FF6-3945-9372-24FBB24C604E}">
      <dsp:nvSpPr>
        <dsp:cNvPr id="0" name=""/>
        <dsp:cNvSpPr/>
      </dsp:nvSpPr>
      <dsp:spPr>
        <a:xfrm>
          <a:off x="862346" y="37077"/>
          <a:ext cx="2692385" cy="269238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18336-5632-C34C-8446-E3FECE2A8415}">
      <dsp:nvSpPr>
        <dsp:cNvPr id="0" name=""/>
        <dsp:cNvSpPr/>
      </dsp:nvSpPr>
      <dsp:spPr>
        <a:xfrm>
          <a:off x="812807" y="122488"/>
          <a:ext cx="2692385" cy="269238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EB5006-CD40-FC4C-B984-69E91A7F1723}">
      <dsp:nvSpPr>
        <dsp:cNvPr id="0" name=""/>
        <dsp:cNvSpPr/>
      </dsp:nvSpPr>
      <dsp:spPr>
        <a:xfrm>
          <a:off x="763268" y="37077"/>
          <a:ext cx="2692385" cy="269238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EE32A-3172-6B43-B4BC-F52B63EAF84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2BE88-98DE-BC43-875C-C43DC19EF84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28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00" cy="44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20" name="Shape 320"/>
          <p:cNvSpPr txBox="1">
            <a:spLocks noGrp="1"/>
          </p:cNvSpPr>
          <p:nvPr>
            <p:ph type="sldNum" idx="12"/>
          </p:nvPr>
        </p:nvSpPr>
        <p:spPr>
          <a:xfrm>
            <a:off x="3773487" y="9428163"/>
            <a:ext cx="2887799" cy="4968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GB"/>
              <a:pPr lvl="0">
                <a:spcBef>
                  <a:spcPts val="0"/>
                </a:spcBef>
                <a:buClr>
                  <a:schemeClr val="dk1"/>
                </a:buClr>
                <a:buSzPct val="25000"/>
                <a:buFont typeface="Arial"/>
                <a:buNone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5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79" tIns="44089" rIns="88179" bIns="44089" anchor="b"/>
          <a:lstStyle/>
          <a:p>
            <a:pPr algn="r" defTabSz="879475"/>
            <a:fld id="{1FA25A50-701F-4AD6-A387-61C7BD0B17C4}" type="slidenum">
              <a:rPr lang="fr-FR" sz="1200"/>
              <a:pPr algn="r" defTabSz="879475"/>
              <a:t>13</a:t>
            </a:fld>
            <a:endParaRPr lang="fr-FR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813" y="744538"/>
            <a:ext cx="6616700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692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hape 105"/>
          <p:cNvSpPr txBox="1">
            <a:spLocks noChangeArrowheads="1"/>
          </p:cNvSpPr>
          <p:nvPr/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64" tIns="44070" rIns="88164" bIns="44070" anchor="b"/>
          <a:lstStyle/>
          <a:p>
            <a:pPr algn="r">
              <a:buClr>
                <a:srgbClr val="000000"/>
              </a:buClr>
              <a:buSzPct val="25000"/>
              <a:buFont typeface="Arial" charset="0"/>
              <a:buNone/>
            </a:pPr>
            <a:fld id="{CA6576F3-0E76-4429-9705-955A5F58435B}" type="slidenum">
              <a:rPr lang="en-US" sz="1200"/>
              <a:pPr algn="r">
                <a:buClr>
                  <a:srgbClr val="000000"/>
                </a:buClr>
                <a:buSzPct val="25000"/>
                <a:buFont typeface="Arial" charset="0"/>
                <a:buNone/>
              </a:pPr>
              <a:t>14</a:t>
            </a:fld>
            <a:endParaRPr lang="en-US" sz="1200"/>
          </a:p>
        </p:txBody>
      </p:sp>
      <p:sp>
        <p:nvSpPr>
          <p:cNvPr id="47107" name="Shape 106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>
              <a:gd name="T0" fmla="*/ 0 w 120000"/>
              <a:gd name="T1" fmla="*/ 0 h 120000"/>
              <a:gd name="T2" fmla="*/ 4962525 w 120000"/>
              <a:gd name="T3" fmla="*/ 0 h 120000"/>
              <a:gd name="T4" fmla="*/ 4962525 w 120000"/>
              <a:gd name="T5" fmla="*/ 3722687 h 120000"/>
              <a:gd name="T6" fmla="*/ 0 w 120000"/>
              <a:gd name="T7" fmla="*/ 372268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7108" name="Shape 10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14" tIns="45694" rIns="91414" bIns="45694"/>
          <a:lstStyle/>
          <a:p>
            <a:pPr>
              <a:spcBef>
                <a:spcPct val="0"/>
              </a:spcBef>
            </a:pPr>
            <a:endParaRPr lang="fr-F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00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3773488" y="9428162"/>
            <a:ext cx="2887661" cy="496886"/>
          </a:xfrm>
          <a:prstGeom prst="rect">
            <a:avLst/>
          </a:prstGeom>
          <a:noFill/>
          <a:ln>
            <a:noFill/>
          </a:ln>
        </p:spPr>
        <p:txBody>
          <a:bodyPr lIns="91385" tIns="45679" rIns="91385" bIns="45679" anchor="b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fld id="{00000000-1234-1234-1234-123412341234}" type="slidenum">
              <a:rPr lang="en-US" sz="12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</a:pPr>
              <a:t>15</a:t>
            </a:fld>
            <a:endParaRPr lang="en-US" sz="1200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742950"/>
            <a:ext cx="662305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66751" y="4714876"/>
            <a:ext cx="5329237" cy="4467223"/>
          </a:xfrm>
          <a:prstGeom prst="rect">
            <a:avLst/>
          </a:prstGeom>
          <a:noFill/>
          <a:ln>
            <a:noFill/>
          </a:ln>
        </p:spPr>
        <p:txBody>
          <a:bodyPr lIns="94753" tIns="47363" rIns="94753" bIns="47363" anchor="t" anchorCtr="0">
            <a:noAutofit/>
          </a:bodyPr>
          <a:lstStyle/>
          <a:p>
            <a:pPr>
              <a:spcBef>
                <a:spcPts val="0"/>
              </a:spcBef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988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>
            <a:spLocks noGrp="1"/>
          </p:cNvSpPr>
          <p:nvPr>
            <p:ph type="body" idx="1"/>
          </p:nvPr>
        </p:nvSpPr>
        <p:spPr>
          <a:xfrm>
            <a:off x="666274" y="4715149"/>
            <a:ext cx="5330189" cy="4466981"/>
          </a:xfrm>
          <a:prstGeom prst="rect">
            <a:avLst/>
          </a:prstGeom>
        </p:spPr>
        <p:txBody>
          <a:bodyPr lIns="90100" tIns="90100" rIns="90100" bIns="90100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5112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6389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>
            <a:spLocks noGrp="1"/>
          </p:cNvSpPr>
          <p:nvPr>
            <p:ph type="body" idx="1"/>
          </p:nvPr>
        </p:nvSpPr>
        <p:spPr>
          <a:xfrm>
            <a:off x="666750" y="4714875"/>
            <a:ext cx="5329200" cy="4467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5087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4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042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9238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955305" y="1353500"/>
            <a:ext cx="6200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rgbClr val="3760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826747" y="164633"/>
            <a:ext cx="8702400" cy="11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Font typeface="Roboto"/>
              <a:buNone/>
              <a:defRPr sz="3333" b="0" i="0" u="none" strike="noStrike" cap="none">
                <a:solidFill>
                  <a:srgbClr val="375FA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2492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4984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574761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99681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815413" y="1470500"/>
            <a:ext cx="10753200" cy="375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56301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50000"/>
              <a:buFont typeface="Roboto"/>
              <a:buAutoNum type="arabicPlain"/>
              <a:defRPr sz="2000" b="0" i="0" u="none" strike="noStrike" cap="none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524920" marR="0" lvl="1" indent="32172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6F6E"/>
              </a:buClr>
              <a:buSzPct val="76923"/>
              <a:buFont typeface="Roboto"/>
              <a:buChar char=" "/>
              <a:defRPr sz="1733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423323" marR="0" lvl="2" indent="-1693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6F6E"/>
              </a:buClr>
              <a:buFont typeface="Roboto"/>
              <a:buNone/>
              <a:defRPr sz="1733" b="1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642492" marR="0" lvl="3" indent="20319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065815" marR="0" lvl="4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90735" marR="0" lvl="5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115655" marR="0" lvl="6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40576" marR="0" lvl="7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65496" marR="0" lvl="8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-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270157" y="619730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lIns="78700" tIns="78700" rIns="78700" bIns="78700" anchor="ctr" anchorCtr="0">
            <a:noAutofit/>
          </a:bodyPr>
          <a:lstStyle>
            <a:lvl1pPr>
              <a:defRPr lang="en-GB" sz="1200" b="1" i="0" u="none" strike="noStrike" cap="none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</a:lstStyle>
          <a:p>
            <a:pPr algn="r">
              <a:buClr>
                <a:schemeClr val="dk1"/>
              </a:buClr>
              <a:buSzPct val="25000"/>
            </a:pPr>
            <a:fld id="{00000000-1234-1234-1234-123412341234}" type="slidenum">
              <a:rPr lang="fr-FR" smtClean="0"/>
              <a:pPr algn="r">
                <a:buClr>
                  <a:schemeClr val="dk1"/>
                </a:buClr>
                <a:buSzPct val="25000"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58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itle &amp;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826744" y="164633"/>
            <a:ext cx="9547200" cy="114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5FA4"/>
              </a:buClr>
              <a:buFont typeface="Roboto"/>
              <a:buNone/>
              <a:defRPr sz="3333" b="0" i="0" u="none" strike="noStrike" cap="none">
                <a:solidFill>
                  <a:srgbClr val="375FA4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52492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04984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574761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099681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2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73333" y="1470500"/>
            <a:ext cx="10566400" cy="41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03195" marR="0" lvl="0" indent="9313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60000"/>
              <a:buFont typeface="Roboto"/>
              <a:buChar char="●"/>
              <a:defRPr sz="20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715415" marR="0" lvl="1" indent="2751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6F6E"/>
              </a:buClr>
              <a:buSzPct val="100000"/>
              <a:buFont typeface="Roboto"/>
              <a:buChar char="–"/>
              <a:defRPr sz="1733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717531" marR="0" lvl="2" indent="16297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F6F6E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642492" marR="0" lvl="3" indent="101597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065815" marR="0" lvl="4" indent="8466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rgbClr val="6F6F6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590735" marR="0" lvl="5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115655" marR="0" lvl="6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40576" marR="0" lvl="7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65496" marR="0" lvl="8" indent="18626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Roboto"/>
              <a:buChar char="–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55305" y="1353500"/>
            <a:ext cx="620000" cy="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19915" y="0"/>
                </a:lnTo>
              </a:path>
            </a:pathLst>
          </a:custGeom>
          <a:noFill/>
          <a:ln w="25400" cap="flat" cmpd="sng">
            <a:solidFill>
              <a:srgbClr val="3760A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470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2266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6761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23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632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694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091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6367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7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26BD1-D92A-5342-827E-EA672452E68D}" type="datetimeFigureOut">
              <a:rPr lang="sv-SE" smtClean="0"/>
              <a:t>2017-06-08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CD07E-323C-D44B-82F1-21BDE6717C3C}" type="slidenum">
              <a:rPr lang="sv-SE" smtClean="0"/>
              <a:t>‹Nr.›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887" y="5525311"/>
            <a:ext cx="2011113" cy="101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1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akob.lagercrantz@equest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2es.org/docUploads/CCT-9_0.png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Gaseous</a:t>
            </a:r>
            <a:r>
              <a:rPr lang="sv-SE" dirty="0" smtClean="0"/>
              <a:t> </a:t>
            </a:r>
            <a:r>
              <a:rPr lang="sv-SE" dirty="0" err="1" smtClean="0"/>
              <a:t>fuels</a:t>
            </a:r>
            <a:r>
              <a:rPr lang="sv-SE" dirty="0" smtClean="0"/>
              <a:t> in </a:t>
            </a:r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/>
              <a:t> </a:t>
            </a:r>
            <a:r>
              <a:rPr lang="sv-SE" dirty="0" smtClean="0"/>
              <a:t>by 2030.</a:t>
            </a:r>
            <a:br>
              <a:rPr lang="sv-SE" dirty="0" smtClean="0"/>
            </a:br>
            <a:r>
              <a:rPr lang="sv-SE" dirty="0" err="1"/>
              <a:t>W</a:t>
            </a:r>
            <a:r>
              <a:rPr lang="sv-SE" dirty="0" err="1" smtClean="0"/>
              <a:t>ith</a:t>
            </a:r>
            <a:r>
              <a:rPr lang="sv-SE" dirty="0" smtClean="0"/>
              <a:t> a bonus. And a </a:t>
            </a:r>
            <a:r>
              <a:rPr lang="sv-SE" dirty="0" err="1" smtClean="0"/>
              <a:t>malus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6" name="Underrubrik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hlinkClick r:id="rId2"/>
              </a:rPr>
              <a:t>Jakob.lagercrantz@equest.se</a:t>
            </a:r>
            <a:endParaRPr lang="sv-SE" dirty="0" smtClean="0"/>
          </a:p>
          <a:p>
            <a:r>
              <a:rPr lang="sv-SE" dirty="0" smtClean="0"/>
              <a:t>2030-sekretariatet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23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EU </a:t>
            </a:r>
            <a:r>
              <a:rPr lang="mr-IN" dirty="0" smtClean="0"/>
              <a:t>–</a:t>
            </a:r>
            <a:r>
              <a:rPr lang="sv-SE" dirty="0" smtClean="0"/>
              <a:t> </a:t>
            </a:r>
            <a:r>
              <a:rPr lang="sv-SE" dirty="0" err="1" smtClean="0"/>
              <a:t>Renewable</a:t>
            </a:r>
            <a:r>
              <a:rPr lang="sv-SE" dirty="0" smtClean="0"/>
              <a:t> Energy </a:t>
            </a:r>
            <a:r>
              <a:rPr lang="sv-SE" dirty="0" err="1" smtClean="0"/>
              <a:t>Directive</a:t>
            </a:r>
            <a:r>
              <a:rPr lang="sv-SE" dirty="0" smtClean="0"/>
              <a:t> II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4276"/>
            <a:ext cx="6751320" cy="507783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825" y="1487090"/>
            <a:ext cx="7437120" cy="542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5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122" name="Picture 2" descr="ildresultat för france mac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2" y="753762"/>
            <a:ext cx="99345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826747" y="164633"/>
            <a:ext cx="11125904" cy="1142000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SzPct val="25000"/>
            </a:pPr>
            <a:r>
              <a:rPr lang="en-GB" dirty="0" smtClean="0"/>
              <a:t>What is happening in France ?</a:t>
            </a:r>
            <a:endParaRPr dirty="0"/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335355" y="1796819"/>
            <a:ext cx="11233253" cy="2016224"/>
          </a:xfrm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 marL="609585" indent="-304792" algn="just">
              <a:buNone/>
            </a:pPr>
            <a:r>
              <a:rPr lang="en-GB" sz="2667" i="1" dirty="0"/>
              <a:t>	Within three years, more than 1000 MDV-HDVs will be running on (Bio)CNG-LNG, including ~50% </a:t>
            </a:r>
            <a:r>
              <a:rPr lang="en-GB" sz="2667" i="1" dirty="0" err="1"/>
              <a:t>biomethane</a:t>
            </a:r>
            <a:r>
              <a:rPr lang="en-GB" sz="2667" i="1" dirty="0"/>
              <a:t>, substituting 35 million </a:t>
            </a:r>
            <a:r>
              <a:rPr lang="en-GB" sz="2667" i="1" dirty="0" err="1"/>
              <a:t>liters</a:t>
            </a:r>
            <a:r>
              <a:rPr lang="en-GB" sz="2667" i="1" dirty="0"/>
              <a:t>/y of Diesel, and refuelling in a brand-new network of ~50 fuelling stations</a:t>
            </a:r>
            <a:r>
              <a:rPr lang="en-GB" sz="2400" i="1" dirty="0"/>
              <a:t>*</a:t>
            </a:r>
            <a:r>
              <a:rPr lang="en-GB" sz="2667" i="1" dirty="0"/>
              <a:t>.</a:t>
            </a:r>
          </a:p>
          <a:p>
            <a:pPr marL="609585" indent="-304792" algn="just">
              <a:buNone/>
            </a:pPr>
            <a:endParaRPr lang="en-GB" sz="1867" i="1" dirty="0"/>
          </a:p>
          <a:p>
            <a:pPr marL="609585" indent="-304792" algn="just">
              <a:buNone/>
            </a:pPr>
            <a:r>
              <a:rPr lang="en-GB" sz="1867" i="1" dirty="0"/>
              <a:t>NB./ </a:t>
            </a:r>
          </a:p>
          <a:p>
            <a:pPr marL="609585" indent="-304792" algn="just">
              <a:buNone/>
            </a:pPr>
            <a:r>
              <a:rPr lang="en-GB" sz="1867" i="1" dirty="0"/>
              <a:t>* Total number of LNG station in EU ~60</a:t>
            </a:r>
          </a:p>
          <a:p>
            <a:pPr marL="609585" indent="-304792" algn="just">
              <a:buNone/>
            </a:pPr>
            <a:r>
              <a:rPr lang="en-GB" sz="1867" i="1" dirty="0"/>
              <a:t>   Capacity of station average ~ 70 trucks – current load 30%</a:t>
            </a:r>
            <a:endParaRPr lang="en-GB" sz="1600" dirty="0"/>
          </a:p>
          <a:p>
            <a:pPr marL="609585" indent="-304792">
              <a:buNone/>
            </a:pPr>
            <a:endParaRPr lang="en-GB" sz="2400" dirty="0"/>
          </a:p>
        </p:txBody>
      </p: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04933" tIns="104933" rIns="104933" bIns="104933" rtlCol="0" anchor="ctr" anchorCtr="0">
            <a:noAutofit/>
          </a:bodyPr>
          <a:lstStyle/>
          <a:p>
            <a:pPr lvl="0" algn="r">
              <a:buClr>
                <a:schemeClr val="dk1"/>
              </a:buClr>
              <a:buSzPct val="25000"/>
            </a:pPr>
            <a:fld id="{00000000-1234-1234-1234-123412341234}" type="slidenum">
              <a:rPr lang="en-GB"/>
              <a:pPr lvl="0" algn="r">
                <a:buClr>
                  <a:schemeClr val="dk1"/>
                </a:buClr>
                <a:buSzPct val="25000"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1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838200" y="117987"/>
            <a:ext cx="10515600" cy="1325563"/>
          </a:xfrm>
        </p:spPr>
        <p:txBody>
          <a:bodyPr/>
          <a:lstStyle/>
          <a:p>
            <a:r>
              <a:rPr lang="en-GB" sz="3333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Cities are taking measures</a:t>
            </a:r>
          </a:p>
        </p:txBody>
      </p:sp>
      <p:sp>
        <p:nvSpPr>
          <p:cNvPr id="25603" name="AutoShape 2" descr="Image result for pollution Paris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/>
          </a:p>
        </p:txBody>
      </p:sp>
      <p:sp>
        <p:nvSpPr>
          <p:cNvPr id="25604" name="AutoShape 4" descr="Image result for pollution Paris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 sz="2400"/>
          </a:p>
        </p:txBody>
      </p:sp>
      <p:pic>
        <p:nvPicPr>
          <p:cNvPr id="25605" name="Picture 6" descr="http://scd.france24.com/fr/files_fr/imagecache/france24_ct_api_bigger_169/article/image/paris-pollution-air-partic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833" y="969015"/>
            <a:ext cx="11329259" cy="477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ZoneTexte 5"/>
          <p:cNvSpPr txBox="1">
            <a:spLocks noChangeArrowheads="1"/>
          </p:cNvSpPr>
          <p:nvPr/>
        </p:nvSpPr>
        <p:spPr bwMode="auto">
          <a:xfrm>
            <a:off x="1105032" y="5927120"/>
            <a:ext cx="108476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dirty="0"/>
              <a:t>Antipollution plan in Paris : Ban of Diesel </a:t>
            </a:r>
            <a:r>
              <a:rPr lang="fr-FR" sz="2400" dirty="0"/>
              <a:t>trucks – idem Lyon, Marseille, Lille</a:t>
            </a:r>
            <a:r>
              <a:rPr lang="fr-FR" sz="2400" dirty="0" smtClean="0"/>
              <a:t>, Oslo, Stuttgart </a:t>
            </a:r>
            <a:r>
              <a:rPr lang="fr-FR" sz="2400" dirty="0"/>
              <a:t>etc…</a:t>
            </a:r>
            <a:endParaRPr lang="fr-FR" sz="2400" dirty="0"/>
          </a:p>
        </p:txBody>
      </p:sp>
      <p:pic>
        <p:nvPicPr>
          <p:cNvPr id="7" name="Picture 8" descr="https://ci5.googleusercontent.com/proxy/dYI-86UMgVvThYSt78TbhoZQhjMN1dW7_WEgB1Rq0R3Ocl3YbSrnJnB6jpy1Qrl-KBBtZbSWFnaayr9fqYDJsXHDyiis-USZUW1K9dKJIfm51ewTRDyRVn_Jzbj0CIs=s0-d-e1-ft#http://www.afgnv.info/photo/art/default/8278336-12951816.jpg?v=144250989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20470" y="4773149"/>
            <a:ext cx="1627716" cy="1166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560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97"/>
          <p:cNvSpPr>
            <a:spLocks noGrp="1"/>
          </p:cNvSpPr>
          <p:nvPr>
            <p:ph type="title"/>
          </p:nvPr>
        </p:nvSpPr>
        <p:spPr>
          <a:xfrm>
            <a:off x="335360" y="164638"/>
            <a:ext cx="10972800" cy="585788"/>
          </a:xfrm>
        </p:spPr>
        <p:txBody>
          <a:bodyPr/>
          <a:lstStyle/>
          <a:p>
            <a:pPr>
              <a:buClr>
                <a:srgbClr val="FFFFFF"/>
              </a:buClr>
              <a:buSzPct val="25000"/>
            </a:pPr>
            <a:r>
              <a:rPr lang="en-US" sz="3333" dirty="0">
                <a:solidFill>
                  <a:schemeClr val="dk1"/>
                </a:solidFill>
                <a:latin typeface="Roboto"/>
                <a:ea typeface="Roboto"/>
                <a:cs typeface="Roboto"/>
                <a:sym typeface="Arial" charset="0"/>
              </a:rPr>
              <a:t>Retailers push for greener / Cleaner transport</a:t>
            </a:r>
          </a:p>
        </p:txBody>
      </p:sp>
      <p:sp>
        <p:nvSpPr>
          <p:cNvPr id="27651" name="Shape 98"/>
          <p:cNvSpPr txBox="1">
            <a:spLocks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/>
          <a:lstStyle/>
          <a:p>
            <a:endParaRPr lang="fr-FR" sz="2400">
              <a:solidFill>
                <a:srgbClr val="55555A"/>
              </a:solidFill>
            </a:endParaRPr>
          </a:p>
        </p:txBody>
      </p:sp>
      <p:sp>
        <p:nvSpPr>
          <p:cNvPr id="27652" name="Shape 99"/>
          <p:cNvSpPr txBox="1">
            <a:spLocks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00" tIns="60933" rIns="121900" bIns="60933"/>
          <a:lstStyle/>
          <a:p>
            <a:endParaRPr lang="fr-FR" sz="2400">
              <a:solidFill>
                <a:srgbClr val="55555A"/>
              </a:solidFill>
            </a:endParaRPr>
          </a:p>
        </p:txBody>
      </p:sp>
      <p:pic>
        <p:nvPicPr>
          <p:cNvPr id="34820" name="Picture 4" descr="Image result for Carrefour biometha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5176"/>
            <a:ext cx="7440149" cy="4960101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536160" y="1220756"/>
            <a:ext cx="4512501" cy="146483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07987" lvl="1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Carrefour, </a:t>
            </a:r>
            <a:r>
              <a:rPr lang="en-US" altLang="ja-JP" sz="2400" dirty="0" err="1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Auchan</a:t>
            </a: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, Casino, ITM, DHL</a:t>
            </a:r>
          </a:p>
          <a:p>
            <a:pPr marL="1066773" lvl="1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16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&gt;1000 converted trucks within 3 years (equivalent to 40 000 cars !!)</a:t>
            </a:r>
          </a:p>
          <a:p>
            <a:pPr marL="1066773" lvl="1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16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&gt; 50 stations in 2020</a:t>
            </a:r>
          </a:p>
          <a:p>
            <a:pPr marL="1066773" lvl="1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tabLst>
                <a:tab pos="232828" algn="l"/>
              </a:tabLst>
            </a:pPr>
            <a:endParaRPr lang="en-US" altLang="ja-JP" sz="1600" dirty="0">
              <a:solidFill>
                <a:srgbClr val="575756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Fuel : 50% </a:t>
            </a:r>
            <a:r>
              <a:rPr lang="en-US" altLang="ja-JP" sz="2400" dirty="0" err="1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Biomethane</a:t>
            </a: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 (average)</a:t>
            </a: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Decongestion of city centers – early deliveries</a:t>
            </a: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600 t/y of CO2 avoided</a:t>
            </a: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 err="1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Biomethane</a:t>
            </a: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 from local sources</a:t>
            </a: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Green certificate value shared upstream - accelerate biogas project development</a:t>
            </a:r>
          </a:p>
          <a:p>
            <a:pPr marL="507987" indent="-507987" eaLnBrk="0" hangingPunct="0">
              <a:spcBef>
                <a:spcPct val="20000"/>
              </a:spcBef>
              <a:buClr>
                <a:srgbClr val="005FA0"/>
              </a:buClr>
              <a:buSzPct val="110000"/>
              <a:buFont typeface="Arial" charset="0"/>
              <a:buChar char="■"/>
              <a:tabLst>
                <a:tab pos="232828" algn="l"/>
              </a:tabLst>
            </a:pPr>
            <a:r>
              <a:rPr lang="en-US" altLang="ja-JP" sz="2400" dirty="0">
                <a:solidFill>
                  <a:srgbClr val="575756"/>
                </a:solidFill>
                <a:latin typeface="Roboto"/>
                <a:ea typeface="Roboto"/>
                <a:cs typeface="Roboto"/>
                <a:sym typeface="Roboto"/>
              </a:rPr>
              <a:t>Examples of circular economy (waste from stores or food suppliers)</a:t>
            </a:r>
          </a:p>
        </p:txBody>
      </p:sp>
    </p:spTree>
    <p:extLst>
      <p:ext uri="{BB962C8B-B14F-4D97-AF65-F5344CB8AC3E}">
        <p14:creationId xmlns:p14="http://schemas.microsoft.com/office/powerpoint/2010/main" val="18053637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0986" y="154915"/>
            <a:ext cx="11881015" cy="585787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</a:pPr>
            <a:r>
              <a:rPr lang="en-US" sz="32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More trucks, better trucks  available</a:t>
            </a:r>
            <a:endParaRPr lang="en-US"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207434" y="-144460"/>
            <a:ext cx="406399" cy="3047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2400" kern="0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207434" y="-144460"/>
            <a:ext cx="406399" cy="304799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endParaRPr sz="2400" kern="0">
              <a:solidFill>
                <a:srgbClr val="55555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35933" y="740702"/>
            <a:ext cx="11427908" cy="5407431"/>
            <a:chOff x="326949" y="748425"/>
            <a:chExt cx="8570931" cy="383954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6949" y="748425"/>
              <a:ext cx="8570931" cy="3838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5004048" y="3147814"/>
              <a:ext cx="3888432" cy="1440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/>
            </a:p>
          </p:txBody>
        </p:sp>
      </p:grpSp>
      <p:pic>
        <p:nvPicPr>
          <p:cNvPr id="8" name="Shape 8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4033" y="4293096"/>
            <a:ext cx="5472047" cy="1415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57304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647700" y="257175"/>
            <a:ext cx="10972800" cy="585788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ctr" anchorCtr="0">
            <a:noAutofit/>
          </a:bodyPr>
          <a:lstStyle/>
          <a:p>
            <a:pPr>
              <a:spcBef>
                <a:spcPts val="0"/>
              </a:spcBef>
              <a:buSzPct val="25000"/>
            </a:pPr>
            <a:r>
              <a:rPr lang="en-GB" sz="34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Blueeze offer within clean transportation offer</a:t>
            </a:r>
          </a:p>
        </p:txBody>
      </p:sp>
      <p:sp>
        <p:nvSpPr>
          <p:cNvPr id="6" name="Shape 283"/>
          <p:cNvSpPr txBox="1">
            <a:spLocks/>
          </p:cNvSpPr>
          <p:nvPr/>
        </p:nvSpPr>
        <p:spPr>
          <a:xfrm>
            <a:off x="527381" y="260649"/>
            <a:ext cx="10972800" cy="585788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/>
          <a:p>
            <a:pPr defTabSz="1219170">
              <a:buClr>
                <a:srgbClr val="FFFFFF"/>
              </a:buClr>
              <a:buSzPct val="25000"/>
              <a:defRPr/>
            </a:pPr>
            <a:r>
              <a:rPr lang="en-US" sz="3333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Clean solution for r</a:t>
            </a:r>
            <a:r>
              <a:rPr lang="en-US" sz="3333" kern="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efrigerated</a:t>
            </a:r>
            <a:r>
              <a:rPr lang="en-US" sz="3333" kern="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transportation</a:t>
            </a:r>
            <a:endParaRPr lang="en-US" sz="3333" kern="0" dirty="0">
              <a:solidFill>
                <a:schemeClr val="dk1"/>
              </a:solidFill>
              <a:latin typeface="Roboto"/>
              <a:ea typeface="Roboto"/>
              <a:cs typeface="Roboto"/>
              <a:sym typeface="Arial" charset="0"/>
            </a:endParaRPr>
          </a:p>
        </p:txBody>
      </p:sp>
      <p:pic>
        <p:nvPicPr>
          <p:cNvPr id="10" name="Objet 3"/>
          <p:cNvPicPr>
            <a:picLocks noChangeArrowheads="1"/>
          </p:cNvPicPr>
          <p:nvPr/>
        </p:nvPicPr>
        <p:blipFill>
          <a:blip r:embed="rId3"/>
          <a:srcRect t="-2824" r="-182" b="-1266"/>
          <a:stretch>
            <a:fillRect/>
          </a:stretch>
        </p:blipFill>
        <p:spPr bwMode="auto">
          <a:xfrm>
            <a:off x="335360" y="2468893"/>
            <a:ext cx="11617291" cy="157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234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title"/>
          </p:nvPr>
        </p:nvSpPr>
        <p:spPr>
          <a:xfrm>
            <a:off x="623392" y="270776"/>
            <a:ext cx="11029907" cy="1142000"/>
          </a:xfrm>
          <a:prstGeom prst="rect">
            <a:avLst/>
          </a:prstGeom>
          <a:noFill/>
          <a:ln>
            <a:noFill/>
          </a:ln>
        </p:spPr>
        <p:txBody>
          <a:bodyPr vert="horz" lIns="121900" tIns="121900" rIns="121900" bIns="121900" rtlCol="0" anchor="t" anchorCtr="0">
            <a:noAutofit/>
          </a:bodyPr>
          <a:lstStyle/>
          <a:p>
            <a:pPr lvl="0">
              <a:buClr>
                <a:schemeClr val="lt1"/>
              </a:buClr>
              <a:buSzPct val="25000"/>
            </a:pPr>
            <a:r>
              <a:rPr lang="en-GB" sz="3067" dirty="0">
                <a:solidFill>
                  <a:schemeClr val="dk1"/>
                </a:solidFill>
              </a:rPr>
              <a:t>~ 12 Multi energy stations in operation for Air </a:t>
            </a:r>
            <a:r>
              <a:rPr lang="en-GB" sz="3067" dirty="0" err="1">
                <a:solidFill>
                  <a:schemeClr val="dk1"/>
                </a:solidFill>
              </a:rPr>
              <a:t>Liquide</a:t>
            </a:r>
            <a:r>
              <a:rPr lang="en-GB" sz="3067" dirty="0">
                <a:solidFill>
                  <a:schemeClr val="dk1"/>
                </a:solidFill>
              </a:rPr>
              <a:t> in 2017</a:t>
            </a:r>
            <a:br>
              <a:rPr lang="en-GB" sz="3067" dirty="0">
                <a:solidFill>
                  <a:schemeClr val="dk1"/>
                </a:solidFill>
              </a:rPr>
            </a:br>
            <a:r>
              <a:rPr lang="en-GB" sz="2400" dirty="0">
                <a:solidFill>
                  <a:schemeClr val="dk1"/>
                </a:solidFill>
              </a:rPr>
              <a:t>(20 in the pipe line)</a:t>
            </a:r>
            <a:endParaRPr lang="en-GB" sz="3067" dirty="0">
              <a:solidFill>
                <a:schemeClr val="dk1"/>
              </a:solidFill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4294967295"/>
          </p:nvPr>
        </p:nvSpPr>
        <p:spPr>
          <a:xfrm>
            <a:off x="270157" y="619730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vert="horz" lIns="104933" tIns="104933" rIns="104933" bIns="104933" rtlCol="0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fld id="{00000000-1234-1234-1234-123412341234}" type="slidenum">
              <a:rPr lang="en-GB" b="1" i="0" u="none" strike="noStrike" cap="none">
                <a:solidFill>
                  <a:schemeClr val="dk1"/>
                </a:solidFill>
              </a:rPr>
              <a:pPr>
                <a:buClr>
                  <a:schemeClr val="dk1"/>
                </a:buClr>
                <a:buSzPct val="25000"/>
              </a:pPr>
              <a:t>17</a:t>
            </a:fld>
            <a:endParaRPr lang="en-GB" b="1" i="0" u="none" strike="noStrike" cap="none">
              <a:solidFill>
                <a:schemeClr val="dk1"/>
              </a:solidFill>
            </a:endParaRPr>
          </a:p>
        </p:txBody>
      </p:sp>
      <p:pic>
        <p:nvPicPr>
          <p:cNvPr id="7" name="Image 6" descr="IMG_20160720_112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128" y="2085139"/>
            <a:ext cx="3744416" cy="2808312"/>
          </a:xfrm>
          <a:prstGeom prst="rect">
            <a:avLst/>
          </a:prstGeom>
        </p:spPr>
      </p:pic>
      <p:pic>
        <p:nvPicPr>
          <p:cNvPr id="8" name="Image 7" descr="Station-Gaz-0024.jpg"/>
          <p:cNvPicPr>
            <a:picLocks noChangeAspect="1"/>
          </p:cNvPicPr>
          <p:nvPr/>
        </p:nvPicPr>
        <p:blipFill>
          <a:blip r:embed="rId4" cstate="print"/>
          <a:srcRect l="4063"/>
          <a:stretch>
            <a:fillRect/>
          </a:stretch>
        </p:blipFill>
        <p:spPr>
          <a:xfrm>
            <a:off x="143339" y="2085139"/>
            <a:ext cx="4014331" cy="2784309"/>
          </a:xfrm>
          <a:prstGeom prst="rect">
            <a:avLst/>
          </a:prstGeom>
        </p:spPr>
      </p:pic>
      <p:pic>
        <p:nvPicPr>
          <p:cNvPr id="9" name="Image 8" descr="Station-Gaz-0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1659" y="2084851"/>
            <a:ext cx="4224469" cy="281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What</a:t>
            </a:r>
            <a:r>
              <a:rPr lang="sv-SE" dirty="0" smtClean="0"/>
              <a:t> is </a:t>
            </a:r>
            <a:r>
              <a:rPr lang="sv-SE" dirty="0" err="1" smtClean="0"/>
              <a:t>missing</a:t>
            </a:r>
            <a:r>
              <a:rPr lang="sv-SE" dirty="0" smtClean="0"/>
              <a:t>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Confidence</a:t>
            </a:r>
            <a:r>
              <a:rPr lang="sv-SE" dirty="0" smtClean="0"/>
              <a:t> in the business</a:t>
            </a:r>
          </a:p>
          <a:p>
            <a:r>
              <a:rPr lang="sv-SE" dirty="0" smtClean="0"/>
              <a:t>Communication, Communication, Communication</a:t>
            </a:r>
          </a:p>
          <a:p>
            <a:r>
              <a:rPr lang="sv-SE" dirty="0" err="1" smtClean="0"/>
              <a:t>Demand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</a:t>
            </a:r>
            <a:r>
              <a:rPr lang="sv-SE" dirty="0" err="1" smtClean="0"/>
              <a:t>primarily</a:t>
            </a:r>
            <a:r>
              <a:rPr lang="sv-SE" dirty="0" smtClean="0"/>
              <a:t> </a:t>
            </a:r>
            <a:r>
              <a:rPr lang="sv-SE" dirty="0" err="1" smtClean="0"/>
              <a:t>heavy</a:t>
            </a:r>
            <a:r>
              <a:rPr lang="sv-SE" dirty="0" smtClean="0"/>
              <a:t> transport</a:t>
            </a:r>
          </a:p>
          <a:p>
            <a:r>
              <a:rPr lang="sv-SE" dirty="0" err="1" smtClean="0"/>
              <a:t>Pricing</a:t>
            </a:r>
            <a:r>
              <a:rPr lang="sv-SE" dirty="0" smtClean="0"/>
              <a:t> </a:t>
            </a:r>
            <a:r>
              <a:rPr lang="sv-SE" dirty="0" err="1" smtClean="0"/>
              <a:t>mechanisms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</a:t>
            </a:r>
            <a:r>
              <a:rPr lang="sv-SE" dirty="0" err="1" smtClean="0"/>
              <a:t>value</a:t>
            </a:r>
            <a:r>
              <a:rPr lang="sv-SE" dirty="0" smtClean="0"/>
              <a:t> CO</a:t>
            </a:r>
            <a:r>
              <a:rPr lang="sv-SE" baseline="-25000" dirty="0" smtClean="0"/>
              <a:t>2</a:t>
            </a:r>
            <a:r>
              <a:rPr lang="sv-SE" dirty="0" smtClean="0"/>
              <a:t> </a:t>
            </a:r>
            <a:r>
              <a:rPr lang="sv-SE" dirty="0" err="1" smtClean="0"/>
              <a:t>reduction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biogas</a:t>
            </a:r>
          </a:p>
          <a:p>
            <a:r>
              <a:rPr lang="sv-SE" dirty="0" smtClean="0"/>
              <a:t>A </a:t>
            </a:r>
            <a:r>
              <a:rPr lang="sv-SE" dirty="0" err="1" smtClean="0"/>
              <a:t>deep</a:t>
            </a:r>
            <a:r>
              <a:rPr lang="sv-SE" dirty="0" smtClean="0"/>
              <a:t> </a:t>
            </a:r>
            <a:r>
              <a:rPr lang="sv-SE" dirty="0" err="1" smtClean="0"/>
              <a:t>understanding</a:t>
            </a:r>
            <a:r>
              <a:rPr lang="sv-SE" dirty="0" smtClean="0"/>
              <a:t> </a:t>
            </a:r>
            <a:r>
              <a:rPr lang="sv-SE" dirty="0" err="1" smtClean="0"/>
              <a:t>that</a:t>
            </a:r>
            <a:r>
              <a:rPr lang="sv-SE" dirty="0" smtClean="0"/>
              <a:t> biogas is part </a:t>
            </a:r>
            <a:r>
              <a:rPr lang="sv-SE" dirty="0" err="1" smtClean="0"/>
              <a:t>of</a:t>
            </a:r>
            <a:r>
              <a:rPr lang="sv-SE" dirty="0" smtClean="0"/>
              <a:t> the 2030 scenario. Back to </a:t>
            </a:r>
            <a:r>
              <a:rPr lang="sv-SE" dirty="0" err="1" smtClean="0"/>
              <a:t>communication</a:t>
            </a:r>
            <a:r>
              <a:rPr lang="sv-SE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9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2" y="0"/>
            <a:ext cx="5030342" cy="6858000"/>
          </a:xfrm>
        </p:spPr>
      </p:pic>
      <p:sp>
        <p:nvSpPr>
          <p:cNvPr id="6" name="Platshållare för innehåll 5"/>
          <p:cNvSpPr>
            <a:spLocks noGrp="1"/>
          </p:cNvSpPr>
          <p:nvPr>
            <p:ph sz="half" idx="2"/>
          </p:nvPr>
        </p:nvSpPr>
        <p:spPr>
          <a:xfrm>
            <a:off x="6096000" y="365125"/>
            <a:ext cx="5181600" cy="4351338"/>
          </a:xfrm>
        </p:spPr>
        <p:txBody>
          <a:bodyPr/>
          <a:lstStyle/>
          <a:p>
            <a:r>
              <a:rPr lang="sv-SE" dirty="0" err="1" smtClean="0"/>
              <a:t>Single</a:t>
            </a:r>
            <a:r>
              <a:rPr lang="sv-SE" dirty="0" smtClean="0"/>
              <a:t> </a:t>
            </a:r>
            <a:r>
              <a:rPr lang="sv-SE" dirty="0" err="1" smtClean="0"/>
              <a:t>purpose</a:t>
            </a:r>
            <a:r>
              <a:rPr lang="sv-SE" dirty="0" smtClean="0"/>
              <a:t>, not for profit -”</a:t>
            </a:r>
            <a:r>
              <a:rPr lang="sv-SE" dirty="0" err="1" smtClean="0"/>
              <a:t>coalition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willing</a:t>
            </a:r>
            <a:r>
              <a:rPr lang="sv-SE" dirty="0" smtClean="0"/>
              <a:t>”</a:t>
            </a:r>
          </a:p>
          <a:p>
            <a:r>
              <a:rPr lang="sv-SE" dirty="0" smtClean="0"/>
              <a:t>Independent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technology</a:t>
            </a:r>
            <a:r>
              <a:rPr lang="sv-SE" dirty="0" smtClean="0"/>
              <a:t> and </a:t>
            </a:r>
            <a:r>
              <a:rPr lang="sv-SE" dirty="0" err="1" smtClean="0"/>
              <a:t>political</a:t>
            </a:r>
            <a:r>
              <a:rPr lang="sv-SE" dirty="0" smtClean="0"/>
              <a:t> </a:t>
            </a:r>
            <a:r>
              <a:rPr lang="sv-SE" dirty="0" err="1" smtClean="0"/>
              <a:t>parties</a:t>
            </a:r>
            <a:endParaRPr lang="sv-SE" dirty="0" smtClean="0"/>
          </a:p>
          <a:p>
            <a:r>
              <a:rPr lang="sv-SE" dirty="0" smtClean="0"/>
              <a:t>Quick in </a:t>
            </a:r>
            <a:r>
              <a:rPr lang="sv-SE" dirty="0" err="1" smtClean="0"/>
              <a:t>reaction</a:t>
            </a:r>
            <a:r>
              <a:rPr lang="sv-SE" dirty="0" smtClean="0"/>
              <a:t> and flexible </a:t>
            </a:r>
            <a:r>
              <a:rPr lang="mr-IN" dirty="0" smtClean="0"/>
              <a:t>–</a:t>
            </a:r>
            <a:r>
              <a:rPr lang="sv-SE" dirty="0" smtClean="0"/>
              <a:t> a partner </a:t>
            </a:r>
            <a:r>
              <a:rPr lang="sv-SE" dirty="0" err="1" smtClean="0"/>
              <a:t>organization</a:t>
            </a:r>
            <a:r>
              <a:rPr lang="sv-SE" dirty="0" smtClean="0"/>
              <a:t> </a:t>
            </a:r>
            <a:endParaRPr lang="sv-SE" dirty="0"/>
          </a:p>
        </p:txBody>
      </p:sp>
      <p:graphicFrame>
        <p:nvGraphicFramePr>
          <p:cNvPr id="10" name="Platshållare för innehåll 3"/>
          <p:cNvGraphicFramePr>
            <a:graphicFrameLocks/>
          </p:cNvGraphicFramePr>
          <p:nvPr>
            <p:extLst/>
          </p:nvPr>
        </p:nvGraphicFramePr>
        <p:xfrm>
          <a:off x="6715760" y="3169920"/>
          <a:ext cx="4318000" cy="285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79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parallell </a:t>
            </a:r>
            <a:r>
              <a:rPr lang="sv-SE" dirty="0" err="1" smtClean="0"/>
              <a:t>goals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-70% CO</a:t>
            </a:r>
            <a:r>
              <a:rPr lang="sv-SE" baseline="-25000" dirty="0" smtClean="0"/>
              <a:t>2 </a:t>
            </a:r>
            <a:r>
              <a:rPr lang="sv-SE" dirty="0" smtClean="0"/>
              <a:t>in transport</a:t>
            </a:r>
          </a:p>
          <a:p>
            <a:r>
              <a:rPr lang="sv-SE" dirty="0" err="1" smtClean="0"/>
              <a:t>Multitude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fuels</a:t>
            </a:r>
            <a:endParaRPr lang="sv-SE" dirty="0" smtClean="0"/>
          </a:p>
          <a:p>
            <a:r>
              <a:rPr lang="sv-SE" dirty="0" smtClean="0"/>
              <a:t>Potential biogas is &lt;15TWh 2030 (1), </a:t>
            </a:r>
            <a:r>
              <a:rPr lang="sv-SE" dirty="0" err="1" smtClean="0"/>
              <a:t>need</a:t>
            </a:r>
            <a:r>
              <a:rPr lang="sv-SE" dirty="0" smtClean="0"/>
              <a:t> in transport </a:t>
            </a:r>
            <a:r>
              <a:rPr lang="sv-SE" dirty="0" err="1" smtClean="0"/>
              <a:t>sector</a:t>
            </a:r>
            <a:r>
              <a:rPr lang="sv-SE" dirty="0" smtClean="0"/>
              <a:t> 31 TWh (FFF)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-40</a:t>
            </a:r>
            <a:r>
              <a:rPr lang="sv-SE" dirty="0"/>
              <a:t>% </a:t>
            </a:r>
            <a:r>
              <a:rPr lang="sv-SE" dirty="0" smtClean="0"/>
              <a:t>CO</a:t>
            </a:r>
            <a:r>
              <a:rPr lang="sv-SE" baseline="-25000" dirty="0" smtClean="0"/>
              <a:t>2 </a:t>
            </a:r>
            <a:r>
              <a:rPr lang="sv-SE" dirty="0" smtClean="0"/>
              <a:t>in transport</a:t>
            </a:r>
          </a:p>
          <a:p>
            <a:r>
              <a:rPr lang="sv-SE" dirty="0" smtClean="0"/>
              <a:t>Focus on </a:t>
            </a:r>
            <a:r>
              <a:rPr lang="sv-SE" dirty="0" err="1" smtClean="0"/>
              <a:t>zero</a:t>
            </a:r>
            <a:r>
              <a:rPr lang="sv-SE" dirty="0" smtClean="0"/>
              <a:t> emission </a:t>
            </a:r>
            <a:r>
              <a:rPr lang="sv-SE" dirty="0" err="1" smtClean="0"/>
              <a:t>fuels</a:t>
            </a:r>
            <a:r>
              <a:rPr lang="sv-SE" dirty="0" smtClean="0"/>
              <a:t> and ”</a:t>
            </a:r>
            <a:r>
              <a:rPr lang="sv-SE" dirty="0" err="1" smtClean="0"/>
              <a:t>next</a:t>
            </a:r>
            <a:r>
              <a:rPr lang="sv-SE" dirty="0" smtClean="0"/>
              <a:t> to </a:t>
            </a:r>
            <a:r>
              <a:rPr lang="sv-SE" dirty="0" err="1" smtClean="0"/>
              <a:t>zero</a:t>
            </a:r>
            <a:r>
              <a:rPr lang="sv-SE" dirty="0" smtClean="0"/>
              <a:t>” = </a:t>
            </a:r>
            <a:r>
              <a:rPr lang="sv-SE" dirty="0" err="1" smtClean="0"/>
              <a:t>methane</a:t>
            </a:r>
            <a:endParaRPr lang="sv-SE" dirty="0" smtClean="0"/>
          </a:p>
          <a:p>
            <a:r>
              <a:rPr lang="sv-SE" dirty="0" err="1" smtClean="0"/>
              <a:t>Low</a:t>
            </a:r>
            <a:r>
              <a:rPr lang="sv-SE" dirty="0" smtClean="0"/>
              <a:t> </a:t>
            </a:r>
            <a:r>
              <a:rPr lang="sv-SE" dirty="0" err="1" smtClean="0"/>
              <a:t>Carbon</a:t>
            </a:r>
            <a:r>
              <a:rPr lang="sv-SE" dirty="0" smtClean="0"/>
              <a:t> </a:t>
            </a:r>
            <a:r>
              <a:rPr lang="sv-SE" dirty="0" err="1" smtClean="0"/>
              <a:t>Fuel</a:t>
            </a:r>
            <a:r>
              <a:rPr lang="sv-SE" dirty="0" smtClean="0"/>
              <a:t> Standard (LCFS) is the </a:t>
            </a:r>
            <a:r>
              <a:rPr lang="sv-SE" dirty="0" err="1" smtClean="0"/>
              <a:t>measuring</a:t>
            </a:r>
            <a:r>
              <a:rPr lang="sv-SE" dirty="0" smtClean="0"/>
              <a:t> stick</a:t>
            </a:r>
          </a:p>
          <a:p>
            <a:r>
              <a:rPr lang="sv-SE" dirty="0" smtClean="0"/>
              <a:t>Potential biogas 20%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methane</a:t>
            </a:r>
            <a:r>
              <a:rPr lang="sv-SE" dirty="0" smtClean="0"/>
              <a:t> </a:t>
            </a:r>
            <a:r>
              <a:rPr lang="sv-SE" dirty="0" err="1" smtClean="0"/>
              <a:t>use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7974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Two</a:t>
            </a:r>
            <a:r>
              <a:rPr lang="sv-SE" dirty="0" smtClean="0"/>
              <a:t> </a:t>
            </a:r>
            <a:r>
              <a:rPr lang="sv-SE" dirty="0" err="1" smtClean="0"/>
              <a:t>countries</a:t>
            </a:r>
            <a:r>
              <a:rPr lang="sv-SE" dirty="0" smtClean="0"/>
              <a:t> </a:t>
            </a:r>
            <a:r>
              <a:rPr lang="mr-IN" dirty="0" smtClean="0"/>
              <a:t>–</a:t>
            </a:r>
            <a:r>
              <a:rPr lang="sv-SE" dirty="0" smtClean="0"/>
              <a:t> different </a:t>
            </a:r>
            <a:r>
              <a:rPr lang="sv-SE" dirty="0" err="1" smtClean="0"/>
              <a:t>policies</a:t>
            </a:r>
            <a:r>
              <a:rPr lang="sv-SE" dirty="0" smtClean="0"/>
              <a:t>/</a:t>
            </a:r>
            <a:r>
              <a:rPr lang="sv-SE" dirty="0" err="1" smtClean="0"/>
              <a:t>strategies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 smtClean="0"/>
              <a:t>Bonus-</a:t>
            </a:r>
            <a:r>
              <a:rPr lang="sv-SE" dirty="0" err="1" smtClean="0"/>
              <a:t>Malus</a:t>
            </a:r>
            <a:endParaRPr lang="sv-SE" dirty="0" smtClean="0"/>
          </a:p>
          <a:p>
            <a:r>
              <a:rPr lang="sv-SE" dirty="0" err="1" smtClean="0"/>
              <a:t>Reduction</a:t>
            </a:r>
            <a:r>
              <a:rPr lang="sv-SE" dirty="0" smtClean="0"/>
              <a:t> </a:t>
            </a:r>
            <a:r>
              <a:rPr lang="sv-SE" dirty="0" err="1" smtClean="0"/>
              <a:t>quota</a:t>
            </a:r>
            <a:r>
              <a:rPr lang="sv-SE" dirty="0" smtClean="0"/>
              <a:t> </a:t>
            </a:r>
          </a:p>
          <a:p>
            <a:r>
              <a:rPr lang="sv-SE" dirty="0" smtClean="0"/>
              <a:t>Taxation</a:t>
            </a:r>
          </a:p>
          <a:p>
            <a:r>
              <a:rPr lang="sv-SE" dirty="0" err="1"/>
              <a:t>P</a:t>
            </a:r>
            <a:r>
              <a:rPr lang="sv-SE" dirty="0" err="1" smtClean="0"/>
              <a:t>roduction</a:t>
            </a:r>
            <a:r>
              <a:rPr lang="sv-SE" dirty="0" smtClean="0"/>
              <a:t> support? 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 smtClean="0"/>
              <a:t>LCFS</a:t>
            </a:r>
          </a:p>
          <a:p>
            <a:r>
              <a:rPr lang="sv-SE" dirty="0" smtClean="0"/>
              <a:t>Cap-and </a:t>
            </a:r>
            <a:r>
              <a:rPr lang="sv-SE" dirty="0" err="1" smtClean="0"/>
              <a:t>Trade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Methane</a:t>
            </a:r>
            <a:r>
              <a:rPr lang="sv-SE" dirty="0" smtClean="0"/>
              <a:t> </a:t>
            </a:r>
            <a:r>
              <a:rPr lang="sv-SE" dirty="0" err="1" smtClean="0"/>
              <a:t>reuction</a:t>
            </a:r>
            <a:r>
              <a:rPr lang="sv-SE" dirty="0" smtClean="0"/>
              <a:t> </a:t>
            </a:r>
            <a:r>
              <a:rPr lang="sv-SE" dirty="0" err="1" smtClean="0"/>
              <a:t>programme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91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AutoShape 2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4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6" y="787744"/>
            <a:ext cx="69850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22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CALIFORNIA - LCFS</a:t>
            </a:r>
            <a:endParaRPr lang="sv-SE" dirty="0"/>
          </a:p>
        </p:txBody>
      </p:sp>
      <p:pic>
        <p:nvPicPr>
          <p:cNvPr id="2050" name="Picture 2" descr="I Ra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59" y="1312026"/>
            <a:ext cx="6752081" cy="506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2083000" y="6376087"/>
            <a:ext cx="9751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mtClean="0"/>
              <a:t>Källa: </a:t>
            </a:r>
            <a:r>
              <a:rPr lang="sv-SE" dirty="0" err="1" smtClean="0"/>
              <a:t>https</a:t>
            </a:r>
            <a:r>
              <a:rPr lang="sv-SE" dirty="0"/>
              <a:t>://</a:t>
            </a:r>
            <a:r>
              <a:rPr lang="sv-SE" dirty="0" err="1"/>
              <a:t>www.arb.ca.gov</a:t>
            </a:r>
            <a:r>
              <a:rPr lang="sv-SE" dirty="0"/>
              <a:t>/</a:t>
            </a:r>
            <a:r>
              <a:rPr lang="sv-SE" dirty="0" err="1"/>
              <a:t>fuels</a:t>
            </a:r>
            <a:r>
              <a:rPr lang="sv-SE" dirty="0"/>
              <a:t>/</a:t>
            </a:r>
            <a:r>
              <a:rPr lang="sv-SE" dirty="0" err="1"/>
              <a:t>lcfs</a:t>
            </a:r>
            <a:r>
              <a:rPr lang="sv-SE" dirty="0"/>
              <a:t>/</a:t>
            </a:r>
            <a:r>
              <a:rPr lang="sv-SE" dirty="0" err="1"/>
              <a:t>fuelpathways</a:t>
            </a:r>
            <a:r>
              <a:rPr lang="sv-SE" dirty="0"/>
              <a:t>/</a:t>
            </a:r>
            <a:r>
              <a:rPr lang="sv-SE" dirty="0" err="1"/>
              <a:t>pathwaytable.htm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9346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California </a:t>
            </a:r>
            <a:r>
              <a:rPr lang="sv-SE" b="1" dirty="0" err="1"/>
              <a:t>dairy</a:t>
            </a:r>
            <a:r>
              <a:rPr lang="sv-SE" b="1" dirty="0"/>
              <a:t> </a:t>
            </a:r>
            <a:r>
              <a:rPr lang="sv-SE" b="1" dirty="0" err="1"/>
              <a:t>industry</a:t>
            </a:r>
            <a:r>
              <a:rPr lang="sv-SE" b="1" dirty="0"/>
              <a:t> fights ‘</a:t>
            </a:r>
            <a:r>
              <a:rPr lang="sv-SE" b="1" dirty="0" err="1"/>
              <a:t>unachievable</a:t>
            </a:r>
            <a:r>
              <a:rPr lang="sv-SE" b="1" dirty="0"/>
              <a:t>’ </a:t>
            </a:r>
            <a:r>
              <a:rPr lang="sv-SE" b="1" dirty="0" err="1"/>
              <a:t>methane</a:t>
            </a:r>
            <a:r>
              <a:rPr lang="sv-SE" b="1" dirty="0"/>
              <a:t> </a:t>
            </a:r>
            <a:r>
              <a:rPr lang="sv-SE" b="1" dirty="0" err="1"/>
              <a:t>mandate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 descr="ourtesy of Dairy Cares    &#10;A methane digester is shown on a farm 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395" y="1986756"/>
            <a:ext cx="5715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5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Cap-and-</a:t>
            </a:r>
            <a:r>
              <a:rPr lang="sv-SE" dirty="0" err="1" smtClean="0"/>
              <a:t>trade</a:t>
            </a:r>
            <a:endParaRPr lang="sv-SE" dirty="0"/>
          </a:p>
        </p:txBody>
      </p:sp>
      <p:pic>
        <p:nvPicPr>
          <p:cNvPr id="3074" name="Picture 2" descr="ecent cap-and-trade auction results fig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73" y="4514388"/>
            <a:ext cx="3009612" cy="19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c2es.org/docUploads/CCT-9_0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6910"/>
            <a:ext cx="6453917" cy="418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999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Sverige </a:t>
            </a:r>
            <a:r>
              <a:rPr lang="sv-SE" dirty="0" smtClean="0"/>
              <a:t>först med att fasa ut fossila bränslen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121" y="1469224"/>
            <a:ext cx="7093220" cy="463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 6"/>
          <p:cNvSpPr/>
          <p:nvPr/>
        </p:nvSpPr>
        <p:spPr>
          <a:xfrm>
            <a:off x="4511419" y="4117235"/>
            <a:ext cx="936104" cy="15841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ruta 2"/>
          <p:cNvSpPr txBox="1"/>
          <p:nvPr/>
        </p:nvSpPr>
        <p:spPr>
          <a:xfrm>
            <a:off x="3696008" y="5878931"/>
            <a:ext cx="37198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Bilen + Bränslet + Beteendet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90231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354</Words>
  <Application>Microsoft Macintosh PowerPoint</Application>
  <PresentationFormat>Bredbild</PresentationFormat>
  <Paragraphs>67</Paragraphs>
  <Slides>18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Mangal</vt:lpstr>
      <vt:lpstr>Arial</vt:lpstr>
      <vt:lpstr>MS PGothic</vt:lpstr>
      <vt:lpstr>Roboto</vt:lpstr>
      <vt:lpstr>Office-tema</vt:lpstr>
      <vt:lpstr>Gaseous fuels in two countries by 2030. With a bonus. And a malus.</vt:lpstr>
      <vt:lpstr>PowerPoint-presentation</vt:lpstr>
      <vt:lpstr>Two countries – parallell goals </vt:lpstr>
      <vt:lpstr>Two countries – different policies/strategies</vt:lpstr>
      <vt:lpstr>PowerPoint-presentation</vt:lpstr>
      <vt:lpstr>CALIFORNIA - LCFS</vt:lpstr>
      <vt:lpstr>California dairy industry fights ‘unachievable’ methane mandate</vt:lpstr>
      <vt:lpstr>Cap-and-trade</vt:lpstr>
      <vt:lpstr>Sverige först med att fasa ut fossila bränslen</vt:lpstr>
      <vt:lpstr>EU – Renewable Energy Directive II</vt:lpstr>
      <vt:lpstr>PowerPoint-presentation</vt:lpstr>
      <vt:lpstr>What is happening in France ?</vt:lpstr>
      <vt:lpstr>Cities are taking measures</vt:lpstr>
      <vt:lpstr>Retailers push for greener / Cleaner transport</vt:lpstr>
      <vt:lpstr>More trucks, better trucks  available</vt:lpstr>
      <vt:lpstr>Blueeze offer within clean transportation offer</vt:lpstr>
      <vt:lpstr>~ 12 Multi energy stations in operation for Air Liquide in 2017 (20 in the pipe line)</vt:lpstr>
      <vt:lpstr>What is missing?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Jakob Lagercrantz</dc:creator>
  <cp:lastModifiedBy>Jakob Lagercrantz</cp:lastModifiedBy>
  <cp:revision>16</cp:revision>
  <dcterms:created xsi:type="dcterms:W3CDTF">2017-06-07T13:52:55Z</dcterms:created>
  <dcterms:modified xsi:type="dcterms:W3CDTF">2017-06-09T07:02:52Z</dcterms:modified>
</cp:coreProperties>
</file>