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314" r:id="rId3"/>
    <p:sldId id="288" r:id="rId4"/>
    <p:sldId id="285" r:id="rId5"/>
    <p:sldId id="287" r:id="rId6"/>
    <p:sldId id="290" r:id="rId7"/>
    <p:sldId id="312" r:id="rId8"/>
    <p:sldId id="320" r:id="rId9"/>
    <p:sldId id="299" r:id="rId10"/>
    <p:sldId id="311" r:id="rId11"/>
    <p:sldId id="296" r:id="rId12"/>
    <p:sldId id="323" r:id="rId13"/>
    <p:sldId id="292" r:id="rId14"/>
    <p:sldId id="293" r:id="rId15"/>
    <p:sldId id="307" r:id="rId16"/>
    <p:sldId id="308" r:id="rId17"/>
    <p:sldId id="316" r:id="rId18"/>
    <p:sldId id="321" r:id="rId19"/>
    <p:sldId id="322" r:id="rId20"/>
    <p:sldId id="317" r:id="rId21"/>
    <p:sldId id="318" r:id="rId22"/>
    <p:sldId id="319" r:id="rId23"/>
    <p:sldId id="309" r:id="rId24"/>
    <p:sldId id="302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54443194600693E-2"/>
          <c:y val="2.31156048675734E-2"/>
          <c:w val="0.58450393700787395"/>
          <c:h val="0.81682116439990504"/>
        </c:manualLayout>
      </c:layout>
      <c:barChart>
        <c:barDir val="col"/>
        <c:grouping val="stacked"/>
        <c:varyColors val="0"/>
        <c:ser>
          <c:idx val="0"/>
          <c:order val="0"/>
          <c:tx>
            <c:v>Adsorbed Orange dye</c:v>
          </c:tx>
          <c:spPr>
            <a:solidFill>
              <a:schemeClr val="accent6">
                <a:lumMod val="75000"/>
              </a:schemeClr>
            </a:solidFill>
            <a:effectLst>
              <a:outerShdw blurRad="50800" dist="50800" dir="5400000" algn="ctr" rotWithShape="0">
                <a:schemeClr val="accent6">
                  <a:lumMod val="75000"/>
                </a:schemeClr>
              </a:outerShdw>
            </a:effectLst>
          </c:spPr>
          <c:invertIfNegative val="0"/>
          <c:cat>
            <c:strRef>
              <c:f>Samples!$AV$2:$AV$8</c:f>
              <c:strCache>
                <c:ptCount val="7"/>
                <c:pt idx="0">
                  <c:v>Virgin straw</c:v>
                </c:pt>
                <c:pt idx="1">
                  <c:v>Pellets</c:v>
                </c:pt>
                <c:pt idx="2">
                  <c:v>Briq</c:v>
                </c:pt>
                <c:pt idx="3">
                  <c:v>10% Briq</c:v>
                </c:pt>
                <c:pt idx="4">
                  <c:v>20% Briq</c:v>
                </c:pt>
                <c:pt idx="5">
                  <c:v>10% Pellets</c:v>
                </c:pt>
                <c:pt idx="6">
                  <c:v>20% Pellets</c:v>
                </c:pt>
              </c:strCache>
            </c:strRef>
          </c:cat>
          <c:val>
            <c:numRef>
              <c:f>Samples!$AW$2:$AW$8</c:f>
              <c:numCache>
                <c:formatCode>0.00</c:formatCode>
                <c:ptCount val="7"/>
                <c:pt idx="0">
                  <c:v>13.11214106839512</c:v>
                </c:pt>
                <c:pt idx="1">
                  <c:v>28.160630519654791</c:v>
                </c:pt>
                <c:pt idx="2">
                  <c:v>20.124736795638078</c:v>
                </c:pt>
                <c:pt idx="3">
                  <c:v>94.887321451602702</c:v>
                </c:pt>
                <c:pt idx="4">
                  <c:v>56.021116573848097</c:v>
                </c:pt>
                <c:pt idx="5">
                  <c:v>91.827985983002506</c:v>
                </c:pt>
                <c:pt idx="6">
                  <c:v>92.138676347188337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7-4DDE-9EE8-F29C253BBC3C}"/>
            </c:ext>
          </c:extLst>
        </c:ser>
        <c:ser>
          <c:idx val="1"/>
          <c:order val="1"/>
          <c:tx>
            <c:v>Adsorbed Blue dye</c:v>
          </c:tx>
          <c:spPr>
            <a:solidFill>
              <a:srgbClr val="0070C0"/>
            </a:solidFill>
          </c:spPr>
          <c:invertIfNegative val="0"/>
          <c:cat>
            <c:strRef>
              <c:f>Samples!$AV$2:$AV$8</c:f>
              <c:strCache>
                <c:ptCount val="7"/>
                <c:pt idx="0">
                  <c:v>Virgin straw</c:v>
                </c:pt>
                <c:pt idx="1">
                  <c:v>Pellets</c:v>
                </c:pt>
                <c:pt idx="2">
                  <c:v>Briq</c:v>
                </c:pt>
                <c:pt idx="3">
                  <c:v>10% Briq</c:v>
                </c:pt>
                <c:pt idx="4">
                  <c:v>20% Briq</c:v>
                </c:pt>
                <c:pt idx="5">
                  <c:v>10% Pellets</c:v>
                </c:pt>
                <c:pt idx="6">
                  <c:v>20% Pellets</c:v>
                </c:pt>
              </c:strCache>
            </c:strRef>
          </c:cat>
          <c:val>
            <c:numRef>
              <c:f>Samples!$AX$2:$AX$8</c:f>
              <c:numCache>
                <c:formatCode>0.00</c:formatCode>
                <c:ptCount val="7"/>
                <c:pt idx="0">
                  <c:v>24.906086960161598</c:v>
                </c:pt>
                <c:pt idx="1">
                  <c:v>33.731200945536671</c:v>
                </c:pt>
                <c:pt idx="2">
                  <c:v>19.494203569310429</c:v>
                </c:pt>
                <c:pt idx="3">
                  <c:v>5.982989827972875</c:v>
                </c:pt>
                <c:pt idx="4">
                  <c:v>11.878032901545289</c:v>
                </c:pt>
                <c:pt idx="5">
                  <c:v>0.86250065490320704</c:v>
                </c:pt>
                <c:pt idx="6">
                  <c:v>0.88548235189514202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7-4DDE-9EE8-F29C253BB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166144"/>
        <c:axId val="44860160"/>
      </c:barChart>
      <c:catAx>
        <c:axId val="441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860160"/>
        <c:crosses val="autoZero"/>
        <c:auto val="1"/>
        <c:lblAlgn val="ctr"/>
        <c:lblOffset val="100"/>
        <c:noMultiLvlLbl val="0"/>
      </c:catAx>
      <c:valAx>
        <c:axId val="448601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416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6198600174995"/>
          <c:y val="0.79128290781834099"/>
          <c:w val="0.316354111986002"/>
          <c:h val="0.15799287715298199"/>
        </c:manualLayout>
      </c:layout>
      <c:overlay val="0"/>
      <c:txPr>
        <a:bodyPr/>
        <a:lstStyle/>
        <a:p>
          <a:pPr>
            <a:defRPr baseline="0"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89D05-21A3-3B47-8DDF-53D8B7C1CCB9}" type="datetimeFigureOut">
              <a:rPr lang="sv-SE" smtClean="0"/>
              <a:t>2017-06-09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90F1B-28CC-FB48-A55A-A7018902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5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5F4F-8915-2D4F-9975-D49415609F6B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18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5F4F-8915-2D4F-9975-D49415609F6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202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5F4F-8915-2D4F-9975-D49415609F6B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88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5F4F-8915-2D4F-9975-D49415609F6B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20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5F4F-8915-2D4F-9975-D49415609F6B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91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5F4F-8915-2D4F-9975-D49415609F6B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15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5F4F-8915-2D4F-9975-D49415609F6B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6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6356350"/>
            <a:ext cx="9143999" cy="501649"/>
          </a:xfrm>
          <a:prstGeom prst="rect">
            <a:avLst/>
          </a:prstGeom>
          <a:solidFill>
            <a:srgbClr val="009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2254" y="2931069"/>
            <a:ext cx="6877633" cy="2790618"/>
          </a:xfrm>
        </p:spPr>
        <p:txBody>
          <a:bodyPr anchor="t" anchorCtr="0">
            <a:noAutofit/>
          </a:bodyPr>
          <a:lstStyle>
            <a:lvl1pPr marL="0" indent="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baseline="0">
                <a:solidFill>
                  <a:srgbClr val="000000"/>
                </a:solidFill>
                <a:latin typeface="Times New Roman"/>
                <a:cs typeface="Arial"/>
              </a:defRPr>
            </a:lvl1pPr>
            <a:lvl2pPr marL="0" indent="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baseline="0">
                <a:solidFill>
                  <a:srgbClr val="000000"/>
                </a:solidFill>
                <a:latin typeface="Times New Roman"/>
                <a:cs typeface="Arial"/>
              </a:defRPr>
            </a:lvl2pPr>
            <a:lvl3pPr marL="0" indent="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baseline="0">
                <a:solidFill>
                  <a:srgbClr val="000000"/>
                </a:solidFill>
                <a:latin typeface="Times New Roman"/>
                <a:cs typeface="Arial"/>
              </a:defRPr>
            </a:lvl3pPr>
            <a:lvl4pPr marL="0" indent="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baseline="0">
                <a:solidFill>
                  <a:srgbClr val="000000"/>
                </a:solidFill>
                <a:latin typeface="Times New Roman"/>
                <a:cs typeface="Arial"/>
              </a:defRPr>
            </a:lvl4pPr>
            <a:lvl5pPr marL="0" indent="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baseline="0">
                <a:solidFill>
                  <a:srgbClr val="000000"/>
                </a:solidFill>
                <a:latin typeface="Times New Roman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E224-9AA7-9E42-9F0F-C379CD75EBD0}" type="datetimeFigureOut">
              <a:rPr lang="sv-SE" smtClean="0"/>
              <a:pPr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6BDF-0F5F-C74F-AF4D-9ED00D8A06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96629" y="2130426"/>
            <a:ext cx="6893259" cy="623470"/>
          </a:xfrm>
        </p:spPr>
        <p:txBody>
          <a:bodyPr>
            <a:normAutofit/>
          </a:bodyPr>
          <a:lstStyle>
            <a:lvl1pPr>
              <a:defRPr sz="28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401781" y="5823575"/>
            <a:ext cx="3013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Biogas2020</a:t>
            </a:r>
            <a:br>
              <a:rPr lang="sv-SE" dirty="0"/>
            </a:br>
            <a:r>
              <a:rPr lang="sv-SE" sz="800" dirty="0"/>
              <a:t>-tillsammans skapar vi en gemensam Skandinavisk biogasplattform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10" y="5823575"/>
            <a:ext cx="1934710" cy="4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ä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58545" y="1194525"/>
            <a:ext cx="7630695" cy="767593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LÄGGA TILL 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" y="0"/>
            <a:ext cx="914400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Wheat straw as a material in co-digestion with other nitrogen-rich substrate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143000" y="3657600"/>
            <a:ext cx="66363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Swarnima Agnihotri</a:t>
            </a:r>
            <a:br>
              <a:rPr lang="sv-SE" dirty="0"/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Swedish Centre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Borås</a:t>
            </a:r>
          </a:p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Sweden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096000"/>
            <a:ext cx="3458108" cy="5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2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252370" y="457200"/>
            <a:ext cx="6893259" cy="623470"/>
          </a:xfrm>
        </p:spPr>
        <p:txBody>
          <a:bodyPr/>
          <a:lstStyle/>
          <a:p>
            <a:r>
              <a:rPr lang="sv-S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digestion at HB</a:t>
            </a:r>
            <a:endParaRPr lang="en-US" dirty="0">
              <a:solidFill>
                <a:srgbClr val="DD052B"/>
              </a:solidFill>
            </a:endParaRPr>
          </a:p>
        </p:txBody>
      </p:sp>
      <p:pic>
        <p:nvPicPr>
          <p:cNvPr id="7" name="Picture 2" descr="\\admfs1\IHADMVOL\home\SWAG\Desktop\BOX\Latest results\images\IMG_6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35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3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81000" y="1600200"/>
            <a:ext cx="2362201" cy="3505200"/>
          </a:xfrm>
        </p:spPr>
        <p:txBody>
          <a:bodyPr/>
          <a:lstStyle/>
          <a:p>
            <a:pPr indent="0">
              <a:buNone/>
            </a:pPr>
            <a:r>
              <a:rPr lang="en-US" sz="1800" dirty="0">
                <a:solidFill>
                  <a:srgbClr val="C00000"/>
                </a:solidFill>
                <a:latin typeface="Arial"/>
              </a:rPr>
              <a:t>Addition of straw started vid OLR of 3gVS/L/d FW</a:t>
            </a:r>
          </a:p>
          <a:p>
            <a:endParaRPr lang="en-US" sz="1800" dirty="0">
              <a:latin typeface="Arial"/>
            </a:endParaRPr>
          </a:p>
          <a:p>
            <a:r>
              <a:rPr lang="en-US" dirty="0">
                <a:latin typeface="Arial"/>
              </a:rPr>
              <a:t>GO1: Reference,  	only FW</a:t>
            </a:r>
          </a:p>
          <a:p>
            <a:endParaRPr lang="en-US" dirty="0">
              <a:latin typeface="Arial"/>
            </a:endParaRPr>
          </a:p>
          <a:p>
            <a:r>
              <a:rPr lang="en-US" dirty="0">
                <a:latin typeface="Arial"/>
              </a:rPr>
              <a:t>GO2: + 10% straw</a:t>
            </a:r>
          </a:p>
          <a:p>
            <a:endParaRPr lang="en-US" dirty="0">
              <a:latin typeface="Arial"/>
            </a:endParaRPr>
          </a:p>
          <a:p>
            <a:r>
              <a:rPr lang="en-US" dirty="0">
                <a:latin typeface="Arial"/>
              </a:rPr>
              <a:t>GN1: + 20% straw</a:t>
            </a:r>
          </a:p>
          <a:p>
            <a:endParaRPr lang="en-US" sz="2000" dirty="0">
              <a:latin typeface="Arial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6893259" cy="6234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loading/OLR</a:t>
            </a:r>
          </a:p>
        </p:txBody>
      </p:sp>
      <p:pic>
        <p:nvPicPr>
          <p:cNvPr id="6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15687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24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1433" y="457200"/>
            <a:ext cx="6893259" cy="62347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Description of used mixtures of wheat straw (either straw pellets or briquettes) and food waste in the study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183819"/>
              </p:ext>
            </p:extLst>
          </p:nvPr>
        </p:nvGraphicFramePr>
        <p:xfrm>
          <a:off x="921433" y="1447800"/>
          <a:ext cx="7239000" cy="3581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993">
                  <a:extLst>
                    <a:ext uri="{9D8B030D-6E8A-4147-A177-3AD203B41FA5}">
                      <a16:colId xmlns:a16="http://schemas.microsoft.com/office/drawing/2014/main" val="381808"/>
                    </a:ext>
                  </a:extLst>
                </a:gridCol>
                <a:gridCol w="989060">
                  <a:extLst>
                    <a:ext uri="{9D8B030D-6E8A-4147-A177-3AD203B41FA5}">
                      <a16:colId xmlns:a16="http://schemas.microsoft.com/office/drawing/2014/main" val="3655866520"/>
                    </a:ext>
                  </a:extLst>
                </a:gridCol>
                <a:gridCol w="2086687">
                  <a:extLst>
                    <a:ext uri="{9D8B030D-6E8A-4147-A177-3AD203B41FA5}">
                      <a16:colId xmlns:a16="http://schemas.microsoft.com/office/drawing/2014/main" val="3820754739"/>
                    </a:ext>
                  </a:extLst>
                </a:gridCol>
                <a:gridCol w="2966260">
                  <a:extLst>
                    <a:ext uri="{9D8B030D-6E8A-4147-A177-3AD203B41FA5}">
                      <a16:colId xmlns:a16="http://schemas.microsoft.com/office/drawing/2014/main" val="4291394721"/>
                    </a:ext>
                  </a:extLst>
                </a:gridCol>
              </a:tblGrid>
              <a:tr h="546173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Food waste (FW)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Reactor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Wheat straw (WS)</a:t>
                      </a: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(pellets or briquettes)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Comment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692144"/>
                  </a:ext>
                </a:extLst>
              </a:tr>
              <a:tr h="825601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FW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R1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WS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Only FW added to the reactor at a certain OLR (between 0.5-7 g VS L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r>
                        <a:rPr lang="en-US" sz="1400" dirty="0">
                          <a:effectLst/>
                        </a:rPr>
                        <a:t> d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505077"/>
                  </a:ext>
                </a:extLst>
              </a:tr>
              <a:tr h="1105028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FW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R2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+10% extra VS from WS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FW added at a certain OLR (same as in R1 fed with only FW) with an addition of 10% more VS L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r>
                        <a:rPr lang="en-US" sz="1400" dirty="0">
                          <a:effectLst/>
                        </a:rPr>
                        <a:t> d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r>
                        <a:rPr lang="en-US" sz="1400" dirty="0">
                          <a:effectLst/>
                        </a:rPr>
                        <a:t> by adding WS 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984934"/>
                  </a:ext>
                </a:extLst>
              </a:tr>
              <a:tr h="1104598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FW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R3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+20% extra VS from WS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FW added at a certain OLR (same as in R1 fed with only FW) with an addition of 20% more VS L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r>
                        <a:rPr lang="en-US" sz="1400" dirty="0">
                          <a:effectLst/>
                        </a:rPr>
                        <a:t> d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r>
                        <a:rPr lang="en-US" sz="1400" dirty="0">
                          <a:effectLst/>
                        </a:rPr>
                        <a:t> by adding WS </a:t>
                      </a: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96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9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 txBox="1">
            <a:spLocks/>
          </p:cNvSpPr>
          <p:nvPr/>
        </p:nvSpPr>
        <p:spPr>
          <a:xfrm>
            <a:off x="289112" y="374859"/>
            <a:ext cx="8169088" cy="119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C00000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/>
          <a:stretch/>
        </p:blipFill>
        <p:spPr bwMode="auto">
          <a:xfrm>
            <a:off x="1772250" y="1408590"/>
            <a:ext cx="5715000" cy="40735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18775" y="695980"/>
            <a:ext cx="6421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straw pellets/methane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yield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443330"/>
            <a:ext cx="6796830" cy="85207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Addition of straw pellets/productivity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8"/>
          <a:stretch/>
        </p:blipFill>
        <p:spPr bwMode="auto">
          <a:xfrm>
            <a:off x="1828799" y="1295400"/>
            <a:ext cx="5725555" cy="4209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96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6893259" cy="852070"/>
          </a:xfrm>
        </p:spPr>
        <p:txBody>
          <a:bodyPr>
            <a:no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Digestate characteristic: pH in reactors </a:t>
            </a:r>
            <a:br>
              <a:rPr lang="sv-S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(Slightly alkaline, which is desirable)</a:t>
            </a:r>
            <a:br>
              <a:rPr lang="sv-S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Digestate characteristics are relevant for its use as fertilizer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r="-1165"/>
          <a:stretch/>
        </p:blipFill>
        <p:spPr bwMode="auto">
          <a:xfrm>
            <a:off x="1676400" y="1676400"/>
            <a:ext cx="5791200" cy="405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24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38344"/>
            <a:ext cx="8839200" cy="838200"/>
          </a:xfrm>
        </p:spPr>
        <p:txBody>
          <a:bodyPr>
            <a:normAutofit fontScale="90000"/>
          </a:bodyPr>
          <a:lstStyle/>
          <a:p>
            <a:br>
              <a:rPr lang="sv-S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Digestate characteristic: FOS/TAC</a:t>
            </a:r>
            <a:br>
              <a:rPr lang="sv-S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(Volatile fatty acids/total inorganic carbonate)</a:t>
            </a:r>
            <a:br>
              <a:rPr lang="sv-S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08" r="166"/>
          <a:stretch/>
        </p:blipFill>
        <p:spPr bwMode="auto">
          <a:xfrm>
            <a:off x="2895600" y="1066800"/>
            <a:ext cx="5715000" cy="4781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1995070"/>
            <a:ext cx="28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Guide value of assessing fermentation 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0,5-0,6 = excessive biomass input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0,4-0,5 = Plant is heavily loaded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0,3-0,4 = Biogas production is </a:t>
            </a:r>
          </a:p>
          <a:p>
            <a:r>
              <a:rPr lang="sv-SE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maximum</a:t>
            </a:r>
            <a:br>
              <a:rPr lang="sv-SE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0,2-0,3 = Biomass input is low</a:t>
            </a:r>
            <a:br>
              <a:rPr lang="sv-SE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&lt;0,2 = Biomass input is far too low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712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63470" y="533400"/>
            <a:ext cx="6893259" cy="838200"/>
          </a:xfrm>
        </p:spPr>
        <p:txBody>
          <a:bodyPr>
            <a:normAutofit fontScale="90000"/>
          </a:bodyPr>
          <a:lstStyle/>
          <a:p>
            <a:br>
              <a:rPr lang="sv-S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Digestate</a:t>
            </a:r>
            <a:r>
              <a:rPr lang="sv-SE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</a:t>
            </a:r>
            <a:r>
              <a:rPr lang="sv-SE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sv-SE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sv-S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degradation rate (Pellets)</a:t>
            </a:r>
            <a:br>
              <a:rPr lang="sv-SE" sz="2000" dirty="0"/>
            </a:br>
            <a:endParaRPr lang="sv-SE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/>
          <a:stretch/>
        </p:blipFill>
        <p:spPr bwMode="auto">
          <a:xfrm>
            <a:off x="1371600" y="1447800"/>
            <a:ext cx="6477000" cy="4449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04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04800" y="1095582"/>
            <a:ext cx="3154946" cy="3781218"/>
          </a:xfrm>
        </p:spPr>
        <p:txBody>
          <a:bodyPr/>
          <a:lstStyle/>
          <a:p>
            <a:r>
              <a:rPr lang="en-GB" dirty="0">
                <a:latin typeface="Arial"/>
              </a:rPr>
              <a:t>+20% admixture of straw briquettes</a:t>
            </a:r>
          </a:p>
          <a:p>
            <a:pPr indent="0">
              <a:buNone/>
            </a:pPr>
            <a:endParaRPr lang="en-GB" dirty="0">
              <a:latin typeface="Arial"/>
            </a:endParaRPr>
          </a:p>
          <a:p>
            <a:r>
              <a:rPr lang="en-GB" dirty="0">
                <a:latin typeface="Arial"/>
              </a:rPr>
              <a:t>  It had built up a crust that seemed to consist of straw and 5-7 cm deep at the reactor wall and extending into 1/2 - 2/3 radius toward the centre where the agitator breaks the surface</a:t>
            </a:r>
          </a:p>
          <a:p>
            <a:pPr indent="0">
              <a:buNone/>
            </a:pPr>
            <a:endParaRPr lang="en-GB" dirty="0">
              <a:latin typeface="Arial"/>
            </a:endParaRPr>
          </a:p>
          <a:p>
            <a:r>
              <a:rPr lang="en-GB" dirty="0">
                <a:latin typeface="Arial"/>
              </a:rPr>
              <a:t>  Agitators seem to manage to keep the digester continuously mixed deeper into the digester</a:t>
            </a:r>
            <a:endParaRPr lang="en-US" dirty="0">
              <a:latin typeface="Arial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4114800" cy="62347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Mechanical problems with briquettes! </a:t>
            </a:r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95582"/>
            <a:ext cx="512979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8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81000" y="1435521"/>
            <a:ext cx="4191000" cy="3400218"/>
          </a:xfrm>
        </p:spPr>
        <p:txBody>
          <a:bodyPr/>
          <a:lstStyle/>
          <a:p>
            <a:r>
              <a:rPr lang="en-GB" dirty="0">
                <a:latin typeface="Arial"/>
              </a:rPr>
              <a:t>Picture of surface of the CSTR which has 10% admixture of straw briquettes</a:t>
            </a:r>
          </a:p>
          <a:p>
            <a:pPr indent="0">
              <a:buNone/>
            </a:pPr>
            <a:endParaRPr lang="en-GB" dirty="0">
              <a:latin typeface="Arial"/>
            </a:endParaRPr>
          </a:p>
          <a:p>
            <a:r>
              <a:rPr lang="en-GB" dirty="0">
                <a:latin typeface="Arial"/>
              </a:rPr>
              <a:t>Also in this digester sometimes built up a smaller crust which appeared to consist of straw</a:t>
            </a:r>
          </a:p>
          <a:p>
            <a:pPr indent="0">
              <a:buNone/>
            </a:pPr>
            <a:endParaRPr lang="en-GB" dirty="0">
              <a:latin typeface="Arial"/>
            </a:endParaRPr>
          </a:p>
          <a:p>
            <a:r>
              <a:rPr lang="en-GB" dirty="0">
                <a:latin typeface="Arial"/>
              </a:rPr>
              <a:t>It was about 1-2 cm deep at the reactor wall and extended into about 1/5 radius toward the centre where the agitator breaks the surface</a:t>
            </a:r>
          </a:p>
          <a:p>
            <a:pPr indent="0">
              <a:buNone/>
            </a:pPr>
            <a:endParaRPr lang="en-GB" dirty="0">
              <a:latin typeface="Arial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6893259" cy="62347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+10% Straw briquettes</a:t>
            </a:r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1143000"/>
            <a:ext cx="3054350" cy="39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4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6893259" cy="623470"/>
          </a:xfrm>
        </p:spPr>
        <p:txBody>
          <a:bodyPr>
            <a:noAutofit/>
          </a:bodyPr>
          <a:lstStyle/>
          <a:p>
            <a:r>
              <a:rPr lang="sv-SE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sv-SE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447800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investigate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the co-digestion process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pellets or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briquettes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6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459419" y="450457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>
                <a:solidFill>
                  <a:srgbClr val="C00000"/>
                </a:solidFill>
              </a:rPr>
              <a:t>Addition of briquettes/Methane production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3920"/>
            <a:ext cx="6449627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381000" y="1905000"/>
            <a:ext cx="1676400" cy="19812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GO1 reference, only FW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GO2 + 10% straw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GN1 + 20% straw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229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533400" y="1905000"/>
            <a:ext cx="1676400" cy="19812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GO1 reference, only FW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GO2 + 10% straw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GN1 + 20% straw</a:t>
            </a:r>
          </a:p>
          <a:p>
            <a:endParaRPr lang="en-US" sz="20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63422" y="533400"/>
            <a:ext cx="5912699" cy="62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Arial"/>
                <a:cs typeface="Arial"/>
              </a:rPr>
              <a:t>Addition of briquettes/Productivity</a:t>
            </a:r>
          </a:p>
        </p:txBody>
      </p:sp>
      <p:pic>
        <p:nvPicPr>
          <p:cNvPr id="9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59865"/>
            <a:ext cx="6383338" cy="431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444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35746" y="1752600"/>
            <a:ext cx="1676400" cy="19812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GO1 reference, only FW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GO2 + 10% straw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GN1 + 20% straw</a:t>
            </a:r>
          </a:p>
          <a:p>
            <a:endParaRPr lang="en-US" sz="2000" dirty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57200" y="228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VFA </a:t>
            </a:r>
          </a:p>
        </p:txBody>
      </p:sp>
      <p:pic>
        <p:nvPicPr>
          <p:cNvPr id="7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48" y="1052174"/>
            <a:ext cx="6840538" cy="4471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635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852115"/>
            <a:ext cx="5044076" cy="6234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Simon’s staining: mg dye/g </a:t>
            </a:r>
            <a:r>
              <a:rPr lang="en-US" dirty="0" err="1">
                <a:solidFill>
                  <a:srgbClr val="C00000"/>
                </a:solidFill>
              </a:rPr>
              <a:t>fibre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498335" y="652749"/>
          <a:ext cx="3179763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r:id="rId4" imgW="3179397" imgH="1061633" progId="">
                  <p:embed/>
                </p:oleObj>
              </mc:Choice>
              <mc:Fallback>
                <p:oleObj r:id="rId4" imgW="3179397" imgH="1061633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335" y="652749"/>
                        <a:ext cx="3179763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46118"/>
              </p:ext>
            </p:extLst>
          </p:nvPr>
        </p:nvGraphicFramePr>
        <p:xfrm>
          <a:off x="1524000" y="1981200"/>
          <a:ext cx="5334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5243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066800" y="1066800"/>
            <a:ext cx="6877633" cy="4800600"/>
          </a:xfrm>
        </p:spPr>
        <p:txBody>
          <a:bodyPr/>
          <a:lstStyle/>
          <a:p>
            <a:r>
              <a:rPr lang="en-US" sz="2000" dirty="0">
                <a:latin typeface="Arial"/>
              </a:rPr>
              <a:t>Higher methane productivity in reactors with straw</a:t>
            </a:r>
          </a:p>
          <a:p>
            <a:pPr indent="0">
              <a:buNone/>
            </a:pPr>
            <a:endParaRPr lang="en-US" sz="2000" dirty="0">
              <a:latin typeface="Arial"/>
            </a:endParaRPr>
          </a:p>
          <a:p>
            <a:r>
              <a:rPr lang="en-GB" sz="2000" dirty="0">
                <a:latin typeface="Arial"/>
              </a:rPr>
              <a:t>Simon’s staining suggest that straw had become more porous and had been well digested by microbes specially pellets</a:t>
            </a:r>
          </a:p>
          <a:p>
            <a:pPr indent="0">
              <a:buNone/>
            </a:pPr>
            <a:endParaRPr lang="en-US" sz="2000" dirty="0">
              <a:latin typeface="Arial"/>
            </a:endParaRPr>
          </a:p>
          <a:p>
            <a:r>
              <a:rPr lang="en-US" sz="2000" dirty="0">
                <a:latin typeface="Arial"/>
              </a:rPr>
              <a:t>OLR up to 7 </a:t>
            </a:r>
            <a:r>
              <a:rPr lang="en-US" sz="2000" dirty="0" err="1">
                <a:latin typeface="Arial"/>
              </a:rPr>
              <a:t>gVS</a:t>
            </a:r>
            <a:r>
              <a:rPr lang="en-US" sz="2000" dirty="0">
                <a:latin typeface="Arial"/>
              </a:rPr>
              <a:t>/L/d for FW and up to 8,4 </a:t>
            </a:r>
            <a:r>
              <a:rPr lang="en-US" sz="2000" dirty="0" err="1">
                <a:latin typeface="Arial"/>
              </a:rPr>
              <a:t>gVS</a:t>
            </a:r>
            <a:r>
              <a:rPr lang="en-US" sz="2000" dirty="0">
                <a:latin typeface="Arial"/>
              </a:rPr>
              <a:t>/L/d with addition of straw</a:t>
            </a:r>
          </a:p>
          <a:p>
            <a:pPr indent="0">
              <a:buNone/>
            </a:pPr>
            <a:endParaRPr lang="en-US" sz="2000" dirty="0">
              <a:latin typeface="Arial"/>
            </a:endParaRPr>
          </a:p>
          <a:p>
            <a:r>
              <a:rPr lang="en-US" sz="2000" dirty="0">
                <a:latin typeface="Arial"/>
              </a:rPr>
              <a:t>HRT around 15.5 days</a:t>
            </a:r>
          </a:p>
          <a:p>
            <a:pPr indent="0">
              <a:buNone/>
            </a:pPr>
            <a:endParaRPr lang="en-US" sz="2000" dirty="0">
              <a:latin typeface="Arial"/>
            </a:endParaRPr>
          </a:p>
          <a:p>
            <a:r>
              <a:rPr lang="en-US" sz="2000" dirty="0">
                <a:latin typeface="Arial"/>
              </a:rPr>
              <a:t>VFA accumulation in all reactors with increasing loading with straw briquettes </a:t>
            </a:r>
          </a:p>
          <a:p>
            <a:pPr indent="0">
              <a:buNone/>
            </a:pPr>
            <a:endParaRPr lang="en-US" sz="2000" dirty="0">
              <a:latin typeface="Arial"/>
            </a:endParaRPr>
          </a:p>
          <a:p>
            <a:r>
              <a:rPr lang="en-US" sz="2000" dirty="0">
                <a:latin typeface="Arial"/>
              </a:rPr>
              <a:t>Microbial investigations to be carried out</a:t>
            </a:r>
          </a:p>
          <a:p>
            <a:endParaRPr lang="en-US" sz="2000" dirty="0">
              <a:latin typeface="Arial"/>
            </a:endParaRPr>
          </a:p>
          <a:p>
            <a:endParaRPr lang="en-US" sz="2000" dirty="0">
              <a:latin typeface="Arial"/>
            </a:endParaRPr>
          </a:p>
          <a:p>
            <a:endParaRPr lang="en-US" sz="2000" dirty="0">
              <a:latin typeface="Arial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6893259" cy="62347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2973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928"/>
            <a:ext cx="6877633" cy="3772704"/>
          </a:xfrm>
        </p:spPr>
        <p:txBody>
          <a:bodyPr/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Energimyndigheten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Ilona Sárvári Horváth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(HB)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Maria del Pilar Castillo (JTI)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Leticia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Pizzul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(JTI)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Edström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(JTI)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Schnürer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(SLU)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Borås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Miljö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Bioenergi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C/F Nielsen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TechnoFarm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556080"/>
            <a:ext cx="6893259" cy="75796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Thank you!</a:t>
            </a:r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0"/>
            <a:ext cx="4724400" cy="29718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8892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174272"/>
            <a:ext cx="1552455" cy="3157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Raw straw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4709" y="713106"/>
            <a:ext cx="6893259" cy="62347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Straw products</a:t>
            </a:r>
          </a:p>
        </p:txBody>
      </p:sp>
      <p:pic>
        <p:nvPicPr>
          <p:cNvPr id="4" name="Bildobjek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7994"/>
            <a:ext cx="5562600" cy="35052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958840" y="1548816"/>
            <a:ext cx="3185160" cy="4166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1pPr>
            <a:lvl2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2pPr>
            <a:lvl3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3pPr>
            <a:lvl4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4pPr>
            <a:lvl5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agricultural by-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briquettes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and pellets</a:t>
            </a:r>
          </a:p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manageable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straw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sv-SE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High C/N </a:t>
            </a:r>
          </a:p>
          <a:p>
            <a:pPr lvl="2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Low concentrations of trace elements, limit microbial growth and activity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Suitable for co-digestion!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510300" y="5223416"/>
            <a:ext cx="1674310" cy="3515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1pPr>
            <a:lvl2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2pPr>
            <a:lvl3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3pPr>
            <a:lvl4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4pPr>
            <a:lvl5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Straw briquettes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43435" y="5248815"/>
            <a:ext cx="1515405" cy="3515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1pPr>
            <a:lvl2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2pPr>
            <a:lvl3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3pPr>
            <a:lvl4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4pPr>
            <a:lvl5pPr marL="0" indent="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329"/>
              </a:buClr>
              <a:buSzPct val="130000"/>
              <a:buFont typeface="Arial"/>
              <a:buChar char="•"/>
              <a:defRPr sz="1600" b="0" i="0" kern="1200" baseline="0">
                <a:solidFill>
                  <a:srgbClr val="000000"/>
                </a:solidFill>
                <a:latin typeface="Times New Roman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Straw pellets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1103" y="1445136"/>
            <a:ext cx="5741897" cy="4144347"/>
          </a:xfrm>
        </p:spPr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Investigation of the value of straw as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codigestion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material to other nitrogen-rich substrate</a:t>
            </a:r>
          </a:p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Partners: JTI, SLU,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TechnoFarm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, Laga Bioenergi</a:t>
            </a:r>
          </a:p>
          <a:p>
            <a:pPr indent="0"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C/F Nielsen, Borås Energy and Environment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Straw should have positive effects like:</a:t>
            </a:r>
          </a:p>
          <a:p>
            <a:pPr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alanced C/N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Activation of cellulose-degrading bacteria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Better utilization of reactor volume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</a:p>
          <a:p>
            <a:pPr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96673" y="609600"/>
            <a:ext cx="6183948" cy="6234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Straw as stabilizing substrate</a:t>
            </a:r>
          </a:p>
        </p:txBody>
      </p:sp>
      <p:pic>
        <p:nvPicPr>
          <p:cNvPr id="4" name="Picture 4" descr="C:\Documents and Settings\guest4\Mina dokument\Exjobb 2009\Bilder\IMG_3222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7336" t="30655" r="21202" b="10507"/>
          <a:stretch>
            <a:fillRect/>
          </a:stretch>
        </p:blipFill>
        <p:spPr bwMode="auto">
          <a:xfrm rot="5400000">
            <a:off x="-71333" y="742732"/>
            <a:ext cx="2960336" cy="212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solbyn.org/Ha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19" y="3942282"/>
            <a:ext cx="2391033" cy="185896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Plus 5"/>
          <p:cNvSpPr/>
          <p:nvPr/>
        </p:nvSpPr>
        <p:spPr>
          <a:xfrm>
            <a:off x="951635" y="3083878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112254" y="1562642"/>
            <a:ext cx="6877633" cy="3923757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Characterization of straw pellets and briquettes:</a:t>
            </a:r>
          </a:p>
          <a:p>
            <a:pPr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Compositional analysis of straw </a:t>
            </a:r>
          </a:p>
          <a:p>
            <a:pPr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Straw crystallinity and structural changes (due to pelleting or briquetting) by FTIR and Simon’s staining </a:t>
            </a:r>
          </a:p>
          <a:p>
            <a:pPr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Continuous digestion experiments in lab scale</a:t>
            </a:r>
          </a:p>
          <a:p>
            <a:pPr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Digestion process (thermophilic at 55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C) was monitored by measuring the following parameters:</a:t>
            </a:r>
          </a:p>
          <a:p>
            <a:pPr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Methane yield</a:t>
            </a:r>
          </a:p>
          <a:p>
            <a:pPr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Process stability (pH, VFA accumulation, VFA/Alkalinity ratio)</a:t>
            </a:r>
          </a:p>
          <a:p>
            <a:pPr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Presence and activity of cellulose degrading microbes</a:t>
            </a:r>
          </a:p>
          <a:p>
            <a:endParaRPr lang="en-US" sz="2000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96629" y="762000"/>
            <a:ext cx="6893259" cy="623470"/>
          </a:xfrm>
        </p:spPr>
        <p:txBody>
          <a:bodyPr/>
          <a:lstStyle/>
          <a:p>
            <a:pPr algn="l"/>
            <a:r>
              <a:rPr lang="sv-S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0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96629" y="2130426"/>
            <a:ext cx="6893259" cy="1146174"/>
          </a:xfrm>
        </p:spPr>
        <p:txBody>
          <a:bodyPr>
            <a:noAutofit/>
          </a:bodyPr>
          <a:lstStyle/>
          <a:p>
            <a:r>
              <a:rPr lang="sv-SE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sv-S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far</a:t>
            </a:r>
            <a:r>
              <a:rPr lang="is-I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953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62000" y="0"/>
            <a:ext cx="7761288" cy="688974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Compositional analysis of straw pellets and briquettes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54816"/>
              </p:ext>
            </p:extLst>
          </p:nvPr>
        </p:nvGraphicFramePr>
        <p:xfrm>
          <a:off x="1175543" y="632360"/>
          <a:ext cx="6934201" cy="5139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503">
                  <a:extLst>
                    <a:ext uri="{9D8B030D-6E8A-4147-A177-3AD203B41FA5}">
                      <a16:colId xmlns:a16="http://schemas.microsoft.com/office/drawing/2014/main" val="653666681"/>
                    </a:ext>
                  </a:extLst>
                </a:gridCol>
                <a:gridCol w="2065915">
                  <a:extLst>
                    <a:ext uri="{9D8B030D-6E8A-4147-A177-3AD203B41FA5}">
                      <a16:colId xmlns:a16="http://schemas.microsoft.com/office/drawing/2014/main" val="2341471440"/>
                    </a:ext>
                  </a:extLst>
                </a:gridCol>
                <a:gridCol w="2283783">
                  <a:extLst>
                    <a:ext uri="{9D8B030D-6E8A-4147-A177-3AD203B41FA5}">
                      <a16:colId xmlns:a16="http://schemas.microsoft.com/office/drawing/2014/main" val="4078228043"/>
                    </a:ext>
                  </a:extLst>
                </a:gridCol>
              </a:tblGrid>
              <a:tr h="578324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Parameters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Straw pellets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Straw briquettes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267606"/>
                  </a:ext>
                </a:extLst>
              </a:tr>
              <a:tr h="541916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soluble extractives, 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94201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Ethanol soluble extractives, 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655082"/>
                  </a:ext>
                </a:extLst>
              </a:tr>
              <a:tr h="44701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extractives, 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615525"/>
                  </a:ext>
                </a:extLst>
              </a:tr>
              <a:tr h="448788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Ash, 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471749"/>
                  </a:ext>
                </a:extLst>
              </a:tr>
              <a:tr h="569011">
                <a:tc grid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Lignin and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holocellulose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percentage after extractive and ash correction in whole biomass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230482"/>
                  </a:ext>
                </a:extLst>
              </a:tr>
              <a:tr h="31663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 insoluble lignin, %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733501"/>
                  </a:ext>
                </a:extLst>
              </a:tr>
              <a:tr h="31663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 soluble lignin, 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57707"/>
                  </a:ext>
                </a:extLst>
              </a:tr>
              <a:tr h="31663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lignin, 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22.66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034803"/>
                  </a:ext>
                </a:extLst>
              </a:tr>
              <a:tr h="588568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Holocellulose, % (100- (Total Ext. + Ash+ Total lignin))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192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80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6893259" cy="8382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FTIR eyes: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" b="50686"/>
          <a:stretch/>
        </p:blipFill>
        <p:spPr bwMode="auto">
          <a:xfrm>
            <a:off x="462379" y="1981200"/>
            <a:ext cx="78486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89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732740" y="423122"/>
            <a:ext cx="5791200" cy="62347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Batch digestion: methane yield</a:t>
            </a:r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1"/>
            <a:ext cx="621621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\\admfs1\IHADMVOL\home\SWAG\Desktop\BOX\Latest results\images\IMG_67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4" r="22202"/>
          <a:stretch/>
        </p:blipFill>
        <p:spPr bwMode="auto">
          <a:xfrm>
            <a:off x="304800" y="1295400"/>
            <a:ext cx="1838092" cy="175260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717</Words>
  <Application>Microsoft Office PowerPoint</Application>
  <PresentationFormat>On-screen Show (4:3)</PresentationFormat>
  <Paragraphs>224</Paragraphs>
  <Slides>25</Slides>
  <Notes>7</Notes>
  <HiddenSlides>5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Palatino Linotype</vt:lpstr>
      <vt:lpstr>Times New Roman</vt:lpstr>
      <vt:lpstr>Office Theme</vt:lpstr>
      <vt:lpstr>PowerPoint Presentation</vt:lpstr>
      <vt:lpstr>Introduction</vt:lpstr>
      <vt:lpstr>Straw products</vt:lpstr>
      <vt:lpstr>Straw as stabilizing substrate</vt:lpstr>
      <vt:lpstr>Work plan</vt:lpstr>
      <vt:lpstr>Results so far…</vt:lpstr>
      <vt:lpstr>Compositional analysis of straw pellets and briquettes</vt:lpstr>
      <vt:lpstr>Via FTIR eyes:</vt:lpstr>
      <vt:lpstr>Batch digestion: methane yield</vt:lpstr>
      <vt:lpstr>Continuous digestion at HB</vt:lpstr>
      <vt:lpstr>Increased loading/OLR</vt:lpstr>
      <vt:lpstr>Description of used mixtures of wheat straw (either straw pellets or briquettes) and food waste in the study</vt:lpstr>
      <vt:lpstr>PowerPoint Presentation</vt:lpstr>
      <vt:lpstr>Addition of straw pellets/productivity</vt:lpstr>
      <vt:lpstr>Digestate characteristic: pH in reactors  (Slightly alkaline, which is desirable) Digestate characteristics are relevant for its use as fertilizer</vt:lpstr>
      <vt:lpstr>     Digestate characteristic: FOS/TAC  (Volatile fatty acids/total inorganic carbonate)    </vt:lpstr>
      <vt:lpstr> Digestate characteristic:  Substrate degradation rate (Pellets) </vt:lpstr>
      <vt:lpstr>Mechanical problems with briquettes! </vt:lpstr>
      <vt:lpstr>+10% Straw briquettes</vt:lpstr>
      <vt:lpstr>PowerPoint Presentation</vt:lpstr>
      <vt:lpstr>PowerPoint Presentation</vt:lpstr>
      <vt:lpstr>PowerPoint Presentation</vt:lpstr>
      <vt:lpstr>Simon’s staining: mg dye/g fibre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 pellets and briquettes as stabilizing substrates at the biogas plants</dc:title>
  <dc:creator>SWAG</dc:creator>
  <cp:lastModifiedBy>Swarnima Agnihotri</cp:lastModifiedBy>
  <cp:revision>199</cp:revision>
  <dcterms:created xsi:type="dcterms:W3CDTF">2006-08-16T00:00:00Z</dcterms:created>
  <dcterms:modified xsi:type="dcterms:W3CDTF">2017-06-09T02:04:52Z</dcterms:modified>
</cp:coreProperties>
</file>