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2.xml" ContentType="application/vnd.openxmlformats-officedocument.theme+xml"/>
  <Override PartName="/ppt/slideLayouts/slideLayout27.xml" ContentType="application/vnd.openxmlformats-officedocument.presentationml.slideLayout+xml"/>
  <Override PartName="/ppt/theme/theme13.xml" ContentType="application/vnd.openxmlformats-officedocument.theme+xml"/>
  <Override PartName="/ppt/slideLayouts/slideLayout28.xml" ContentType="application/vnd.openxmlformats-officedocument.presentationml.slideLayout+xml"/>
  <Override PartName="/ppt/theme/theme14.xml" ContentType="application/vnd.openxmlformats-officedocument.theme+xml"/>
  <Override PartName="/ppt/slideLayouts/slideLayout2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  <p:sldMasterId id="2147483695" r:id="rId2"/>
    <p:sldMasterId id="2147483697" r:id="rId3"/>
    <p:sldMasterId id="2147483663" r:id="rId4"/>
    <p:sldMasterId id="2147483700" r:id="rId5"/>
    <p:sldMasterId id="2147483705" r:id="rId6"/>
    <p:sldMasterId id="2147483674" r:id="rId7"/>
    <p:sldMasterId id="2147483711" r:id="rId8"/>
    <p:sldMasterId id="2147483678" r:id="rId9"/>
    <p:sldMasterId id="2147483719" r:id="rId10"/>
    <p:sldMasterId id="2147483684" r:id="rId11"/>
    <p:sldMasterId id="2147483715" r:id="rId12"/>
    <p:sldMasterId id="2147483676" r:id="rId13"/>
    <p:sldMasterId id="2147483693" r:id="rId14"/>
    <p:sldMasterId id="2147483666" r:id="rId15"/>
  </p:sldMasterIdLst>
  <p:notesMasterIdLst>
    <p:notesMasterId r:id="rId37"/>
  </p:notesMasterIdLst>
  <p:handoutMasterIdLst>
    <p:handoutMasterId r:id="rId38"/>
  </p:handoutMasterIdLst>
  <p:sldIdLst>
    <p:sldId id="437" r:id="rId16"/>
    <p:sldId id="438" r:id="rId17"/>
    <p:sldId id="439" r:id="rId18"/>
    <p:sldId id="440" r:id="rId19"/>
    <p:sldId id="441" r:id="rId20"/>
    <p:sldId id="442" r:id="rId21"/>
    <p:sldId id="444" r:id="rId22"/>
    <p:sldId id="445" r:id="rId23"/>
    <p:sldId id="446" r:id="rId24"/>
    <p:sldId id="447" r:id="rId25"/>
    <p:sldId id="448" r:id="rId26"/>
    <p:sldId id="449" r:id="rId27"/>
    <p:sldId id="450" r:id="rId28"/>
    <p:sldId id="451" r:id="rId29"/>
    <p:sldId id="452" r:id="rId30"/>
    <p:sldId id="453" r:id="rId31"/>
    <p:sldId id="454" r:id="rId32"/>
    <p:sldId id="455" r:id="rId33"/>
    <p:sldId id="456" r:id="rId34"/>
    <p:sldId id="457" r:id="rId35"/>
    <p:sldId id="470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C586"/>
    <a:srgbClr val="00CC66"/>
    <a:srgbClr val="E8BB1E"/>
    <a:srgbClr val="EE2908"/>
    <a:srgbClr val="E8A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71" autoAdjust="0"/>
    <p:restoredTop sz="92340" autoAdjust="0"/>
  </p:normalViewPr>
  <p:slideViewPr>
    <p:cSldViewPr snapToGrid="0" snapToObjects="1">
      <p:cViewPr varScale="1">
        <p:scale>
          <a:sx n="80" d="100"/>
          <a:sy n="80" d="100"/>
        </p:scale>
        <p:origin x="1134" y="78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Presentations\publikationer_&#229;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Publication</a:t>
            </a:r>
            <a:r>
              <a:rPr lang="en-US" baseline="0" dirty="0"/>
              <a:t>s about bed material and gasification</a:t>
            </a:r>
            <a:endParaRPr lang="en-US" dirty="0"/>
          </a:p>
        </c:rich>
      </c:tx>
      <c:layout>
        <c:manualLayout>
          <c:xMode val="edge"/>
          <c:yMode val="edge"/>
          <c:x val="0.22197564925328372"/>
          <c:y val="5.485534602061178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7.3754689267461079E-2"/>
          <c:y val="0.16555343429020639"/>
          <c:w val="0.84750387445363351"/>
          <c:h val="0.5755388349933914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Antal publikationer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Sheet1!$F$2:$F$50</c:f>
              <c:numCache>
                <c:formatCode>General</c:formatCode>
                <c:ptCount val="49"/>
                <c:pt idx="0">
                  <c:v>1966</c:v>
                </c:pt>
                <c:pt idx="1">
                  <c:v>1970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</c:numCache>
            </c:numRef>
          </c:xVal>
          <c:yVal>
            <c:numRef>
              <c:f>Sheet1!$G$2:$G$50</c:f>
              <c:numCache>
                <c:formatCode>General</c:formatCode>
                <c:ptCount val="49"/>
                <c:pt idx="0">
                  <c:v>13</c:v>
                </c:pt>
                <c:pt idx="1">
                  <c:v>20</c:v>
                </c:pt>
                <c:pt idx="2">
                  <c:v>25</c:v>
                </c:pt>
                <c:pt idx="3">
                  <c:v>22</c:v>
                </c:pt>
                <c:pt idx="4">
                  <c:v>13</c:v>
                </c:pt>
                <c:pt idx="5">
                  <c:v>9</c:v>
                </c:pt>
                <c:pt idx="6">
                  <c:v>8</c:v>
                </c:pt>
                <c:pt idx="7">
                  <c:v>7</c:v>
                </c:pt>
                <c:pt idx="8">
                  <c:v>20</c:v>
                </c:pt>
                <c:pt idx="9">
                  <c:v>7</c:v>
                </c:pt>
                <c:pt idx="10">
                  <c:v>13</c:v>
                </c:pt>
                <c:pt idx="11">
                  <c:v>18</c:v>
                </c:pt>
                <c:pt idx="12">
                  <c:v>19</c:v>
                </c:pt>
                <c:pt idx="13">
                  <c:v>17</c:v>
                </c:pt>
                <c:pt idx="14">
                  <c:v>23</c:v>
                </c:pt>
                <c:pt idx="15">
                  <c:v>25</c:v>
                </c:pt>
                <c:pt idx="16">
                  <c:v>17</c:v>
                </c:pt>
                <c:pt idx="17">
                  <c:v>17</c:v>
                </c:pt>
                <c:pt idx="18">
                  <c:v>20</c:v>
                </c:pt>
                <c:pt idx="19">
                  <c:v>30</c:v>
                </c:pt>
                <c:pt idx="20">
                  <c:v>33</c:v>
                </c:pt>
                <c:pt idx="21">
                  <c:v>38</c:v>
                </c:pt>
                <c:pt idx="22">
                  <c:v>38</c:v>
                </c:pt>
                <c:pt idx="23">
                  <c:v>18</c:v>
                </c:pt>
                <c:pt idx="24">
                  <c:v>19</c:v>
                </c:pt>
                <c:pt idx="25">
                  <c:v>17</c:v>
                </c:pt>
                <c:pt idx="26">
                  <c:v>23</c:v>
                </c:pt>
                <c:pt idx="27">
                  <c:v>17</c:v>
                </c:pt>
                <c:pt idx="28">
                  <c:v>25</c:v>
                </c:pt>
                <c:pt idx="29">
                  <c:v>17</c:v>
                </c:pt>
                <c:pt idx="30">
                  <c:v>30</c:v>
                </c:pt>
                <c:pt idx="31">
                  <c:v>17</c:v>
                </c:pt>
                <c:pt idx="32">
                  <c:v>33</c:v>
                </c:pt>
                <c:pt idx="33">
                  <c:v>38</c:v>
                </c:pt>
                <c:pt idx="34">
                  <c:v>38</c:v>
                </c:pt>
                <c:pt idx="35">
                  <c:v>51</c:v>
                </c:pt>
                <c:pt idx="36">
                  <c:v>44</c:v>
                </c:pt>
                <c:pt idx="37">
                  <c:v>97</c:v>
                </c:pt>
                <c:pt idx="38">
                  <c:v>104</c:v>
                </c:pt>
                <c:pt idx="39">
                  <c:v>62</c:v>
                </c:pt>
                <c:pt idx="40">
                  <c:v>76</c:v>
                </c:pt>
                <c:pt idx="41">
                  <c:v>89</c:v>
                </c:pt>
                <c:pt idx="42">
                  <c:v>104</c:v>
                </c:pt>
                <c:pt idx="43">
                  <c:v>103</c:v>
                </c:pt>
                <c:pt idx="44">
                  <c:v>110</c:v>
                </c:pt>
                <c:pt idx="45">
                  <c:v>115</c:v>
                </c:pt>
                <c:pt idx="46">
                  <c:v>140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FE-4B26-9D28-E7466939E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4571128"/>
        <c:axId val="1254692416"/>
      </c:scatterChart>
      <c:valAx>
        <c:axId val="1154571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254692416"/>
        <c:crosses val="autoZero"/>
        <c:crossBetween val="midCat"/>
      </c:valAx>
      <c:valAx>
        <c:axId val="1254692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1545711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AA945-BE08-1B46-8413-6A5263A27AC2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40B72-058A-2D4C-873C-A488ACFBA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300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1B3ED-92BC-DC4E-AB7C-EF538A1098F1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B6158-C7CB-0F44-B0F2-0892C423F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9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6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53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53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11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B6158-C7CB-0F44-B0F2-0892C423F7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6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4342" y="2940890"/>
            <a:ext cx="5005388" cy="156051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solidFill>
                  <a:srgbClr val="262626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729868"/>
            <a:ext cx="6334835" cy="15970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000" b="1">
                <a:solidFill>
                  <a:schemeClr val="tx2"/>
                </a:solidFill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44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21C3D7-77A6-874E-83A9-BAEA88BCCA67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956392"/>
            <a:ext cx="5092926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80000"/>
              </a:lnSpc>
              <a:buFontTx/>
              <a:buNone/>
              <a:defRPr sz="2800" b="1" kern="100" spc="0">
                <a:solidFill>
                  <a:srgbClr val="FFFFFF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1780851"/>
            <a:ext cx="5092926" cy="23368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1pPr>
            <a:lvl2pPr marL="742950" indent="-28575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2pPr>
            <a:lvl3pPr marL="11430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3pPr>
            <a:lvl4pPr marL="16002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19800" y="425365"/>
            <a:ext cx="3124200" cy="42804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53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21C3D7-77A6-874E-83A9-BAEA88BCCA67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430645"/>
            <a:ext cx="9144000" cy="42804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22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9A1491E-85A9-A94D-B0E9-7043E147B49A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2273300"/>
            <a:ext cx="8228012" cy="23368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1pPr>
            <a:lvl2pPr marL="742950" indent="-28575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2pPr>
            <a:lvl3pPr marL="11430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3pPr>
            <a:lvl4pPr marL="16002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458788" y="1504950"/>
            <a:ext cx="8228012" cy="692150"/>
          </a:xfrm>
          <a:prstGeom prst="rect">
            <a:avLst/>
          </a:prstGeom>
        </p:spPr>
        <p:txBody>
          <a:bodyPr vert="horz" tIns="0" anchor="t" anchorCtr="0"/>
          <a:lstStyle>
            <a:lvl1pPr marL="0" indent="0">
              <a:buFontTx/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>
                <a:solidFill>
                  <a:srgbClr val="FFFFFF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658327" y="483636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endParaRPr lang="en-US" sz="2000" b="0" dirty="0" err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09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21C3D7-77A6-874E-83A9-BAEA88BCCA67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956392"/>
            <a:ext cx="5092926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80000"/>
              </a:lnSpc>
              <a:buFontTx/>
              <a:buNone/>
              <a:defRPr sz="2800" b="1" kern="100" spc="0">
                <a:solidFill>
                  <a:srgbClr val="FFFFFF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1780851"/>
            <a:ext cx="5092926" cy="23368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1pPr>
            <a:lvl2pPr marL="742950" indent="-28575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2pPr>
            <a:lvl3pPr marL="11430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3pPr>
            <a:lvl4pPr marL="16002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19800" y="425367"/>
            <a:ext cx="3124200" cy="42804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61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21C3D7-77A6-874E-83A9-BAEA88BCCA67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425450"/>
            <a:ext cx="9144000" cy="42804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2944327" y="523032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endParaRPr lang="en-US" sz="2000" b="0" dirty="0" err="1"/>
          </a:p>
        </p:txBody>
      </p:sp>
    </p:spTree>
    <p:extLst>
      <p:ext uri="{BB962C8B-B14F-4D97-AF65-F5344CB8AC3E}">
        <p14:creationId xmlns:p14="http://schemas.microsoft.com/office/powerpoint/2010/main" val="256309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4342" y="2940890"/>
            <a:ext cx="5005388" cy="156051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729868"/>
            <a:ext cx="6334835" cy="15970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000" b="1">
                <a:solidFill>
                  <a:schemeClr val="tx2"/>
                </a:solidFill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5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9A1491E-85A9-A94D-B0E9-7043E147B49A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2273300"/>
            <a:ext cx="8228012" cy="23368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1pPr>
            <a:lvl2pPr marL="742950" indent="-28575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2pPr>
            <a:lvl3pPr marL="11430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3pPr>
            <a:lvl4pPr marL="16002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458788" y="1504950"/>
            <a:ext cx="8228012" cy="692150"/>
          </a:xfrm>
          <a:prstGeom prst="rect">
            <a:avLst/>
          </a:prstGeom>
        </p:spPr>
        <p:txBody>
          <a:bodyPr vert="horz" tIns="0" anchor="t" anchorCtr="0"/>
          <a:lstStyle>
            <a:lvl1pPr marL="0" indent="0">
              <a:buFontTx/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>
                <a:solidFill>
                  <a:srgbClr val="FFFFFF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658327" y="483636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endParaRPr lang="en-US" sz="2000" b="0" dirty="0" err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9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21C3D7-77A6-874E-83A9-BAEA88BCCA67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956392"/>
            <a:ext cx="5092926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80000"/>
              </a:lnSpc>
              <a:buFontTx/>
              <a:buNone/>
              <a:defRPr sz="2800" b="1" kern="100" spc="0">
                <a:solidFill>
                  <a:srgbClr val="FFFFFF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1780851"/>
            <a:ext cx="5092926" cy="23368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1pPr>
            <a:lvl2pPr marL="742950" indent="-28575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2pPr>
            <a:lvl3pPr marL="11430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3pPr>
            <a:lvl4pPr marL="16002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19800" y="425367"/>
            <a:ext cx="3124200" cy="42804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1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21C3D7-77A6-874E-83A9-BAEA88BCCA67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425450"/>
            <a:ext cx="9144000" cy="42804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2944327" y="523032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endParaRPr lang="en-US" sz="2000" b="0" dirty="0" err="1"/>
          </a:p>
        </p:txBody>
      </p:sp>
    </p:spTree>
    <p:extLst>
      <p:ext uri="{BB962C8B-B14F-4D97-AF65-F5344CB8AC3E}">
        <p14:creationId xmlns:p14="http://schemas.microsoft.com/office/powerpoint/2010/main" val="19022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4342" y="2940890"/>
            <a:ext cx="5005388" cy="156051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729868"/>
            <a:ext cx="6334835" cy="15970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000" b="1">
                <a:solidFill>
                  <a:schemeClr val="bg2"/>
                </a:solidFill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918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4342" y="2940890"/>
            <a:ext cx="5005388" cy="156051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729868"/>
            <a:ext cx="6334835" cy="15970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000" b="1">
                <a:solidFill>
                  <a:schemeClr val="bg2"/>
                </a:solidFill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015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9A1491E-85A9-A94D-B0E9-7043E147B49A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2273300"/>
            <a:ext cx="8228012" cy="23368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bg2"/>
              </a:buClr>
              <a:buFont typeface="Arial"/>
              <a:buChar char="•"/>
              <a:defRPr b="1">
                <a:solidFill>
                  <a:schemeClr val="bg2"/>
                </a:solidFill>
              </a:defRPr>
            </a:lvl1pPr>
            <a:lvl2pPr marL="742950" indent="-285750">
              <a:buClr>
                <a:schemeClr val="bg2"/>
              </a:buClr>
              <a:buFont typeface="Arial"/>
              <a:buChar char="•"/>
              <a:defRPr b="1">
                <a:solidFill>
                  <a:schemeClr val="bg2"/>
                </a:solidFill>
              </a:defRPr>
            </a:lvl2pPr>
            <a:lvl3pPr marL="1143000" indent="-228600">
              <a:buClr>
                <a:schemeClr val="bg2"/>
              </a:buClr>
              <a:buFont typeface="Arial"/>
              <a:buChar char="•"/>
              <a:defRPr b="1">
                <a:solidFill>
                  <a:schemeClr val="bg2"/>
                </a:solidFill>
              </a:defRPr>
            </a:lvl3pPr>
            <a:lvl4pPr marL="1600200" indent="-228600">
              <a:buClr>
                <a:schemeClr val="bg2"/>
              </a:buClr>
              <a:buFont typeface="Arial"/>
              <a:buChar char="•"/>
              <a:defRPr b="1">
                <a:solidFill>
                  <a:schemeClr val="bg2"/>
                </a:solidFill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458788" y="1504950"/>
            <a:ext cx="8228012" cy="692150"/>
          </a:xfrm>
          <a:prstGeom prst="rect">
            <a:avLst/>
          </a:prstGeom>
        </p:spPr>
        <p:txBody>
          <a:bodyPr vert="horz" tIns="0" anchor="t" anchorCtr="0"/>
          <a:lstStyle>
            <a:lvl1pPr marL="0" indent="0">
              <a:buFontTx/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>
                <a:solidFill>
                  <a:srgbClr val="FFFFFF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658327" y="483636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endParaRPr lang="en-US" sz="2000" b="0" dirty="0" err="1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4706471"/>
            <a:ext cx="82296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2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21C3D7-77A6-874E-83A9-BAEA88BCCA67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956392"/>
            <a:ext cx="5092926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80000"/>
              </a:lnSpc>
              <a:buFontTx/>
              <a:buNone/>
              <a:defRPr sz="2800" b="1" kern="100" spc="0">
                <a:solidFill>
                  <a:srgbClr val="FFFFFF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1780851"/>
            <a:ext cx="5092926" cy="23368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1pPr>
            <a:lvl2pPr marL="742950" indent="-28575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2pPr>
            <a:lvl3pPr marL="11430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3pPr>
            <a:lvl4pPr marL="16002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19800" y="425365"/>
            <a:ext cx="3124200" cy="42804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4706471"/>
            <a:ext cx="82296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1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21C3D7-77A6-874E-83A9-BAEA88BCCA67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430645"/>
            <a:ext cx="9144000" cy="42804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61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4342" y="2940890"/>
            <a:ext cx="5005388" cy="156051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729868"/>
            <a:ext cx="6334835" cy="15970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000" b="1">
                <a:solidFill>
                  <a:schemeClr val="tx2"/>
                </a:solidFill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11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491E-85A9-A94D-B0E9-7043E147B49A}" type="datetime1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2273300"/>
            <a:ext cx="8228012" cy="23368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1pPr>
            <a:lvl2pPr marL="742950" indent="-28575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2pPr>
            <a:lvl3pPr marL="1143000" indent="-2286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3pPr>
            <a:lvl4pPr marL="1600200" indent="-2286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4pPr>
            <a:lvl5pPr marL="2057400" indent="-2286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458788" y="1504950"/>
            <a:ext cx="8228012" cy="692150"/>
          </a:xfrm>
          <a:prstGeom prst="rect">
            <a:avLst/>
          </a:prstGeom>
        </p:spPr>
        <p:txBody>
          <a:bodyPr vert="horz" tIns="0" anchor="t" anchorCtr="0"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/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0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1C3D7-77A6-874E-83A9-BAEA88BCCA67}" type="datetime1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956392"/>
            <a:ext cx="5092926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80000"/>
              </a:lnSpc>
              <a:buFontTx/>
              <a:buNone/>
              <a:defRPr sz="2800" b="1" kern="100" spc="0"/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1780851"/>
            <a:ext cx="5092926" cy="23368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1pPr>
            <a:lvl2pPr marL="742950" indent="-28575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2pPr>
            <a:lvl3pPr marL="1143000" indent="-2286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3pPr>
            <a:lvl4pPr marL="1600200" indent="-2286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4pPr>
            <a:lvl5pPr marL="2057400" indent="-2286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19800" y="425061"/>
            <a:ext cx="3124200" cy="427594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44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1C3D7-77A6-874E-83A9-BAEA88BCCA67}" type="datetime1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425450"/>
            <a:ext cx="9144000" cy="42862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4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6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4342" y="2940890"/>
            <a:ext cx="5005388" cy="156051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729868"/>
            <a:ext cx="6334835" cy="159702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4000" b="1">
                <a:solidFill>
                  <a:schemeClr val="bg2"/>
                </a:solidFill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306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491E-85A9-A94D-B0E9-7043E147B49A}" type="datetime1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2273300"/>
            <a:ext cx="8228012" cy="23368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1pPr>
            <a:lvl2pPr marL="742950" indent="-28575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2pPr>
            <a:lvl3pPr marL="1143000" indent="-2286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3pPr>
            <a:lvl4pPr marL="1600200" indent="-2286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4pPr>
            <a:lvl5pPr marL="2057400" indent="-2286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458788" y="1504950"/>
            <a:ext cx="8228012" cy="692150"/>
          </a:xfrm>
          <a:prstGeom prst="rect">
            <a:avLst/>
          </a:prstGeom>
        </p:spPr>
        <p:txBody>
          <a:bodyPr vert="horz" tIns="0" anchor="t" anchorCtr="0"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/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11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1C3D7-77A6-874E-83A9-BAEA88BCCA67}" type="datetime1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956392"/>
            <a:ext cx="5092926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80000"/>
              </a:lnSpc>
              <a:buFontTx/>
              <a:buNone/>
              <a:defRPr sz="2800" b="1" kern="100" spc="0"/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1780851"/>
            <a:ext cx="5092926" cy="23368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1pPr>
            <a:lvl2pPr marL="742950" indent="-28575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2pPr>
            <a:lvl3pPr marL="1143000" indent="-2286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3pPr>
            <a:lvl4pPr marL="1600200" indent="-2286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4pPr>
            <a:lvl5pPr marL="2057400" indent="-228600">
              <a:buClr>
                <a:schemeClr val="tx1">
                  <a:lumMod val="65000"/>
                  <a:lumOff val="35000"/>
                </a:schemeClr>
              </a:buClr>
              <a:buFont typeface="Arial"/>
              <a:buChar char="•"/>
              <a:defRPr b="1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019800" y="425061"/>
            <a:ext cx="3124200" cy="427594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1C3D7-77A6-874E-83A9-BAEA88BCCA67}" type="datetime1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8EA3-C3DD-5544-8A1C-EA00A1673D3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425450"/>
            <a:ext cx="9144000" cy="42862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48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AF8F-B2BD-4581-BB0A-5D0EDF659D1C}" type="datetimeFigureOut">
              <a:rPr lang="sv-SE" smtClean="0"/>
              <a:t>2017-06-05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38E79-9875-428B-9732-6523D275AC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121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11982"/>
            <a:ext cx="7886700" cy="8560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AF8F-B2BD-4581-BB0A-5D0EDF659D1C}" type="datetimeFigureOut">
              <a:rPr lang="sv-SE" smtClean="0"/>
              <a:t>2017-06-05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38E79-9875-428B-9732-6523D275AC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860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9A1491E-85A9-A94D-B0E9-7043E147B49A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458788" y="2273300"/>
            <a:ext cx="8228012" cy="23368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bg2"/>
              </a:buClr>
              <a:buFont typeface="Arial"/>
              <a:buChar char="•"/>
              <a:defRPr b="1">
                <a:solidFill>
                  <a:schemeClr val="bg2"/>
                </a:solidFill>
              </a:defRPr>
            </a:lvl1pPr>
            <a:lvl2pPr marL="742950" indent="-285750">
              <a:buClr>
                <a:schemeClr val="bg2"/>
              </a:buClr>
              <a:buFont typeface="Arial"/>
              <a:buChar char="•"/>
              <a:defRPr b="1">
                <a:solidFill>
                  <a:schemeClr val="bg2"/>
                </a:solidFill>
              </a:defRPr>
            </a:lvl2pPr>
            <a:lvl3pPr marL="1143000" indent="-228600">
              <a:buClr>
                <a:schemeClr val="bg2"/>
              </a:buClr>
              <a:buFont typeface="Arial"/>
              <a:buChar char="•"/>
              <a:defRPr b="1">
                <a:solidFill>
                  <a:schemeClr val="bg2"/>
                </a:solidFill>
              </a:defRPr>
            </a:lvl3pPr>
            <a:lvl4pPr marL="1600200" indent="-228600">
              <a:buClr>
                <a:schemeClr val="bg2"/>
              </a:buClr>
              <a:buFont typeface="Arial"/>
              <a:buChar char="•"/>
              <a:defRPr b="1">
                <a:solidFill>
                  <a:schemeClr val="bg2"/>
                </a:solidFill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458788" y="1504950"/>
            <a:ext cx="8228012" cy="692150"/>
          </a:xfrm>
          <a:prstGeom prst="rect">
            <a:avLst/>
          </a:prstGeom>
        </p:spPr>
        <p:txBody>
          <a:bodyPr vert="horz" tIns="0" anchor="t" anchorCtr="0"/>
          <a:lstStyle>
            <a:lvl1pPr marL="0" indent="0">
              <a:buFontTx/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58788" y="889000"/>
            <a:ext cx="8228012" cy="61595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2800" b="1" kern="100" spc="0">
                <a:solidFill>
                  <a:srgbClr val="FFFFFF"/>
                </a:solidFill>
              </a:defRPr>
            </a:lvl1pPr>
            <a:lvl2pPr marL="457200" indent="0" algn="l">
              <a:buFontTx/>
              <a:buNone/>
              <a:defRPr sz="3200"/>
            </a:lvl2pPr>
            <a:lvl3pPr marL="914400" indent="0" algn="l">
              <a:buFontTx/>
              <a:buNone/>
              <a:defRPr sz="3200"/>
            </a:lvl3pPr>
            <a:lvl4pPr marL="1371600" indent="0" algn="l">
              <a:buFontTx/>
              <a:buNone/>
              <a:defRPr sz="3200"/>
            </a:lvl4pPr>
            <a:lvl5pPr marL="1828800" indent="0" algn="l">
              <a:buFontTx/>
              <a:buNone/>
              <a:defRPr sz="3200"/>
            </a:lvl5pPr>
          </a:lstStyle>
          <a:p>
            <a:pPr lvl="0"/>
            <a:r>
              <a:rPr lang="sv-SE" dirty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658327" y="483636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endParaRPr lang="en-US" sz="2000" b="0" dirty="0" err="1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0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em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8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lmers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77" y="786788"/>
            <a:ext cx="2740164" cy="3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7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20171"/>
            <a:ext cx="9144000" cy="47233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8196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ABA6ABB-0B25-7449-AB4B-8AF87CD2F9F0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"/>
            <a:ext cx="9144000" cy="42017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0" y="4701886"/>
            <a:ext cx="9144000" cy="5197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halmers_whit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33" y="143688"/>
            <a:ext cx="1393371" cy="152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2017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10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500" spc="0">
          <a:solidFill>
            <a:srgbClr val="26262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18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16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14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12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 descr="Chalmers_black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77" y="786788"/>
            <a:ext cx="2740164" cy="3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0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8196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ABA6ABB-0B25-7449-AB4B-8AF87CD2F9F0}" type="datetime1">
              <a:rPr lang="en-US" smtClean="0"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9C9C9C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9C9C9C"/>
                </a:solidFill>
                <a:latin typeface="Arial"/>
                <a:cs typeface="Arial"/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"/>
            <a:ext cx="9144000" cy="42017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0" y="4707082"/>
            <a:ext cx="9144000" cy="1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halmers_whit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33" y="143688"/>
            <a:ext cx="1393371" cy="152801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2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500" spc="0">
          <a:solidFill>
            <a:srgbClr val="26262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18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16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14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12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ancezChalmers_white_center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258" y="1041400"/>
            <a:ext cx="2679700" cy="306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801" y="1028700"/>
            <a:ext cx="2732855" cy="314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vancezChalmers_white_center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258" y="1041400"/>
            <a:ext cx="26797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8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ancezChalmers_white_center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258" y="1041400"/>
            <a:ext cx="26797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44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halmers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77" y="787886"/>
            <a:ext cx="2740164" cy="3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3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halmers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77" y="787886"/>
            <a:ext cx="2740164" cy="3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5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8196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ABA6ABB-0B25-7449-AB4B-8AF87CD2F9F0}" type="datetime1">
              <a:rPr lang="en-US" smtClean="0"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9C9C9C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9C9C9C"/>
                </a:solidFill>
                <a:latin typeface="Arial"/>
                <a:cs typeface="Arial"/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"/>
            <a:ext cx="9144000" cy="42017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0" y="4712277"/>
            <a:ext cx="9144000" cy="5196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halmers_whi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33" y="143688"/>
            <a:ext cx="1393371" cy="152801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96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0" r:id="rId2"/>
    <p:sldLayoutId id="2147483668" r:id="rId3"/>
    <p:sldLayoutId id="2147483723" r:id="rId4"/>
    <p:sldLayoutId id="2147483724" r:id="rId5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500" spc="0">
          <a:solidFill>
            <a:srgbClr val="26262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8"/>
        </a:buBlip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8"/>
        </a:buBlip>
        <a:defRPr sz="18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8"/>
        </a:buBlip>
        <a:defRPr sz="16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8"/>
        </a:buBlip>
        <a:defRPr sz="14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8"/>
        </a:buBlip>
        <a:defRPr sz="12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20171"/>
            <a:ext cx="9144000" cy="47233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8196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ABA6ABB-0B25-7449-AB4B-8AF87CD2F9F0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"/>
            <a:ext cx="9144000" cy="42017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0" y="4722668"/>
            <a:ext cx="9144000" cy="1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halmers_whit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33" y="143688"/>
            <a:ext cx="1393371" cy="152801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2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500" spc="0">
          <a:solidFill>
            <a:srgbClr val="26262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6"/>
        </a:buBlip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6"/>
        </a:buBlip>
        <a:defRPr sz="18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6"/>
        </a:buBlip>
        <a:defRPr sz="16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6"/>
        </a:buBlip>
        <a:defRPr sz="14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6"/>
        </a:buBlip>
        <a:defRPr sz="12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20171"/>
            <a:ext cx="9144000" cy="47233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8196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ABA6ABB-0B25-7449-AB4B-8AF87CD2F9F0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"/>
            <a:ext cx="9144000" cy="42017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0" y="4707082"/>
            <a:ext cx="9144000" cy="10391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halmers_whit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33" y="143688"/>
            <a:ext cx="1393371" cy="152801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14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500" spc="0">
          <a:solidFill>
            <a:srgbClr val="26262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6"/>
        </a:buBlip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6"/>
        </a:buBlip>
        <a:defRPr sz="18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6"/>
        </a:buBlip>
        <a:defRPr sz="16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6"/>
        </a:buBlip>
        <a:defRPr sz="14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6"/>
        </a:buBlip>
        <a:defRPr sz="12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lmers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77" y="787886"/>
            <a:ext cx="2740164" cy="300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075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20171"/>
            <a:ext cx="9144000" cy="47233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8196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ABA6ABB-0B25-7449-AB4B-8AF87CD2F9F0}" type="datetime1">
              <a:rPr lang="en-US" smtClean="0"/>
              <a:pPr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Chalmers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344E8EA3-C3DD-5544-8A1C-EA00A1673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"/>
            <a:ext cx="9144000" cy="42017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0" y="4707082"/>
            <a:ext cx="9144000" cy="5195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halmers_whit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33" y="143688"/>
            <a:ext cx="1393371" cy="152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2017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420171"/>
            <a:ext cx="914400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05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500" spc="0">
          <a:solidFill>
            <a:srgbClr val="26262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18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16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14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7"/>
        </a:buBlip>
        <a:defRPr sz="12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halmers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77" y="787886"/>
            <a:ext cx="2740164" cy="3004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emf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.xml"/><Relationship Id="rId4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emf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Suitable additives for activation of olivine 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Pavleta Knutsson, Chalmers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359" y="3415591"/>
            <a:ext cx="1766167" cy="365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053" y="3264635"/>
            <a:ext cx="2646947" cy="71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78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085" y="351343"/>
            <a:ext cx="8839553" cy="730325"/>
          </a:xfrm>
        </p:spPr>
        <p:txBody>
          <a:bodyPr/>
          <a:lstStyle/>
          <a:p>
            <a:pPr algn="ctr"/>
            <a:r>
              <a:rPr lang="sv-SE" dirty="0"/>
              <a:t>Bed material </a:t>
            </a:r>
            <a:r>
              <a:rPr lang="sv-SE" dirty="0" err="1"/>
              <a:t>before</a:t>
            </a:r>
            <a:r>
              <a:rPr lang="sv-SE" dirty="0"/>
              <a:t> exposure - </a:t>
            </a:r>
            <a:r>
              <a:rPr lang="sv-SE" dirty="0" err="1"/>
              <a:t>inactive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360" y="4408064"/>
            <a:ext cx="8136977" cy="411505"/>
          </a:xfrm>
        </p:spPr>
        <p:txBody>
          <a:bodyPr>
            <a:noAutofit/>
          </a:bodyPr>
          <a:lstStyle/>
          <a:p>
            <a:r>
              <a:rPr lang="sv-SE" sz="1800" dirty="0" err="1"/>
              <a:t>Even</a:t>
            </a:r>
            <a:r>
              <a:rPr lang="sv-SE" sz="1800" dirty="0"/>
              <a:t> distribution and </a:t>
            </a:r>
            <a:r>
              <a:rPr lang="sv-SE" sz="1800" dirty="0" err="1"/>
              <a:t>dense</a:t>
            </a:r>
            <a:r>
              <a:rPr lang="sv-SE" sz="1800" dirty="0"/>
              <a:t> material – Chalmers </a:t>
            </a:r>
            <a:r>
              <a:rPr lang="sv-SE" sz="1800" dirty="0" err="1"/>
              <a:t>case</a:t>
            </a:r>
            <a:endParaRPr lang="sv-SE" sz="1800" dirty="0"/>
          </a:p>
          <a:p>
            <a:r>
              <a:rPr lang="sv-SE" sz="1800" dirty="0" err="1"/>
              <a:t>Porous</a:t>
            </a:r>
            <a:r>
              <a:rPr lang="sv-SE" sz="1800" dirty="0"/>
              <a:t> </a:t>
            </a:r>
            <a:r>
              <a:rPr lang="sv-SE" sz="1800" dirty="0" err="1"/>
              <a:t>structure</a:t>
            </a:r>
            <a:r>
              <a:rPr lang="sv-SE" sz="1800" dirty="0"/>
              <a:t> and Fe-segregations – </a:t>
            </a:r>
            <a:r>
              <a:rPr lang="sv-SE" sz="1800" dirty="0" err="1"/>
              <a:t>GoBiGas</a:t>
            </a:r>
            <a:r>
              <a:rPr lang="sv-SE" sz="1800" dirty="0"/>
              <a:t> </a:t>
            </a:r>
            <a:r>
              <a:rPr lang="sv-SE" sz="1800" dirty="0" err="1"/>
              <a:t>case</a:t>
            </a:r>
            <a:endParaRPr lang="sv-SE" sz="18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796" y="837278"/>
            <a:ext cx="5348453" cy="3727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844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Chalmers </a:t>
            </a:r>
            <a:r>
              <a:rPr lang="sv-SE" dirty="0" err="1"/>
              <a:t>case</a:t>
            </a:r>
            <a:r>
              <a:rPr lang="sv-SE" dirty="0"/>
              <a:t> – gas and tar </a:t>
            </a:r>
            <a:r>
              <a:rPr lang="sv-SE" dirty="0" err="1"/>
              <a:t>analysis</a:t>
            </a:r>
            <a:endParaRPr lang="sv-S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0" y="1268017"/>
            <a:ext cx="4195883" cy="233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98300" y="3807373"/>
            <a:ext cx="7364752" cy="1186599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Benzene and one aromatic ring compounds - major tars, all tars influenced upon activation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 H</a:t>
            </a:r>
            <a:r>
              <a:rPr lang="en-US" sz="1800" baseline="-25000" dirty="0"/>
              <a:t>2</a:t>
            </a:r>
            <a:r>
              <a:rPr lang="en-US" sz="1800" dirty="0"/>
              <a:t>/CO ratio of 2.4 upon activation (1.14 inactive)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Decrease in CH</a:t>
            </a:r>
            <a:r>
              <a:rPr lang="en-US" sz="1800" baseline="-25000" dirty="0"/>
              <a:t>4</a:t>
            </a:r>
            <a:r>
              <a:rPr lang="en-US" sz="1800" dirty="0"/>
              <a:t> , decrease in CO and increase in CO</a:t>
            </a:r>
            <a:r>
              <a:rPr lang="en-US" sz="1800" baseline="-25000" dirty="0"/>
              <a:t>2</a:t>
            </a:r>
            <a:r>
              <a:rPr lang="en-US" sz="1800" dirty="0"/>
              <a:t> and H</a:t>
            </a:r>
            <a:r>
              <a:rPr lang="en-US" sz="1800" baseline="-25000" dirty="0"/>
              <a:t>2</a:t>
            </a:r>
            <a:endParaRPr lang="sv-SE" sz="1800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183" y="1331290"/>
            <a:ext cx="3433870" cy="20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20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2992"/>
            <a:ext cx="7886700" cy="786147"/>
          </a:xfrm>
        </p:spPr>
        <p:txBody>
          <a:bodyPr/>
          <a:lstStyle/>
          <a:p>
            <a:pPr algn="ctr"/>
            <a:r>
              <a:rPr lang="sv-SE" dirty="0" err="1"/>
              <a:t>GoBiGas</a:t>
            </a:r>
            <a:r>
              <a:rPr lang="sv-SE" dirty="0"/>
              <a:t> </a:t>
            </a:r>
            <a:r>
              <a:rPr lang="sv-SE" dirty="0" err="1"/>
              <a:t>case</a:t>
            </a:r>
            <a:r>
              <a:rPr lang="sv-SE" dirty="0"/>
              <a:t> – gas and tar </a:t>
            </a:r>
            <a:r>
              <a:rPr lang="sv-SE" dirty="0" err="1"/>
              <a:t>analysis</a:t>
            </a:r>
            <a:endParaRPr lang="sv-SE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3629170"/>
            <a:ext cx="7610804" cy="105653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Benzene and two and more aromatic rings- major tars, all tars influenced upon activation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H</a:t>
            </a:r>
            <a:r>
              <a:rPr lang="en-US" sz="1800" baseline="-25000" dirty="0"/>
              <a:t>2</a:t>
            </a:r>
            <a:r>
              <a:rPr lang="en-US" sz="1800" dirty="0"/>
              <a:t>/CO ratio of 1.72 (2.4 upon activation in Chalmers, 1.14 - inactive)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Lower levels of CH</a:t>
            </a:r>
            <a:r>
              <a:rPr lang="en-US" sz="1800" baseline="-25000" dirty="0"/>
              <a:t>4</a:t>
            </a:r>
            <a:r>
              <a:rPr lang="en-US" sz="1800" dirty="0"/>
              <a:t> – lower reforming, similar case of WGS as Chalmers</a:t>
            </a:r>
            <a:endParaRPr lang="sv-SE" sz="18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34" y="1057833"/>
            <a:ext cx="4640036" cy="256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053" y="1309139"/>
            <a:ext cx="3429297" cy="20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11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Activity</a:t>
            </a:r>
            <a:r>
              <a:rPr lang="sv-SE" dirty="0"/>
              <a:t> of bed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333435"/>
            <a:ext cx="7886700" cy="636164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Chalmers (non-active) &lt;</a:t>
            </a:r>
            <a:r>
              <a:rPr lang="en-US" sz="1800" dirty="0" err="1"/>
              <a:t>GoBiGas</a:t>
            </a:r>
            <a:r>
              <a:rPr lang="en-US" sz="1800" dirty="0"/>
              <a:t>(non-active) &lt; </a:t>
            </a:r>
            <a:r>
              <a:rPr lang="en-US" sz="1800" dirty="0" err="1"/>
              <a:t>GoBiGas</a:t>
            </a:r>
            <a:r>
              <a:rPr lang="en-US" sz="1800" dirty="0"/>
              <a:t>(activated) &lt; Chalmers (activated). </a:t>
            </a:r>
            <a:endParaRPr lang="sv-SE" sz="18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79" y="1134837"/>
            <a:ext cx="3551465" cy="3104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831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Active bed material – Chalmers </a:t>
            </a:r>
            <a:r>
              <a:rPr lang="sv-SE" dirty="0" err="1"/>
              <a:t>case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060" y="1120155"/>
            <a:ext cx="3421685" cy="199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lum brigh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5" y="1120155"/>
            <a:ext cx="3721440" cy="322853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253360" y="4408064"/>
            <a:ext cx="8136977" cy="4115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/>
              <a:t>Ca-</a:t>
            </a:r>
            <a:r>
              <a:rPr lang="sv-SE" sz="1800" dirty="0" err="1"/>
              <a:t>layer</a:t>
            </a:r>
            <a:r>
              <a:rPr lang="sv-SE" sz="1800" dirty="0"/>
              <a:t> </a:t>
            </a:r>
            <a:r>
              <a:rPr lang="sv-SE" sz="1800" dirty="0" err="1"/>
              <a:t>formed</a:t>
            </a:r>
            <a:r>
              <a:rPr lang="sv-SE" sz="1800" dirty="0"/>
              <a:t> </a:t>
            </a:r>
            <a:r>
              <a:rPr lang="sv-SE" sz="1800" dirty="0" err="1"/>
              <a:t>around</a:t>
            </a:r>
            <a:r>
              <a:rPr lang="sv-SE" sz="1800" dirty="0"/>
              <a:t> the </a:t>
            </a:r>
            <a:r>
              <a:rPr lang="sv-SE" sz="1800" dirty="0" err="1"/>
              <a:t>particles</a:t>
            </a:r>
            <a:endParaRPr lang="sv-SE" sz="1800" dirty="0"/>
          </a:p>
          <a:p>
            <a:r>
              <a:rPr lang="sv-SE" sz="1800" dirty="0"/>
              <a:t>Mixed Ca and K </a:t>
            </a:r>
            <a:r>
              <a:rPr lang="sv-SE" sz="1800" dirty="0" err="1"/>
              <a:t>layer</a:t>
            </a:r>
            <a:r>
              <a:rPr lang="sv-SE" sz="1800" dirty="0"/>
              <a:t> </a:t>
            </a:r>
            <a:r>
              <a:rPr lang="sv-SE" sz="1800" dirty="0" err="1"/>
              <a:t>with</a:t>
            </a:r>
            <a:r>
              <a:rPr lang="sv-SE" sz="1800" dirty="0"/>
              <a:t>  Ca/K &gt; 10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060" y="3118015"/>
            <a:ext cx="3421685" cy="1230674"/>
          </a:xfrm>
          <a:prstGeom prst="rect">
            <a:avLst/>
          </a:prstGeom>
        </p:spPr>
      </p:pic>
      <p:sp>
        <p:nvSpPr>
          <p:cNvPr id="14" name="Arrow: Right 13"/>
          <p:cNvSpPr/>
          <p:nvPr/>
        </p:nvSpPr>
        <p:spPr>
          <a:xfrm rot="3474541">
            <a:off x="5525914" y="2882928"/>
            <a:ext cx="902376" cy="244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</p:spTree>
    <p:extLst>
      <p:ext uri="{BB962C8B-B14F-4D97-AF65-F5344CB8AC3E}">
        <p14:creationId xmlns:p14="http://schemas.microsoft.com/office/powerpoint/2010/main" val="2561101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Active bed material – </a:t>
            </a:r>
            <a:r>
              <a:rPr lang="sv-SE" dirty="0" err="1"/>
              <a:t>GoBiGas</a:t>
            </a:r>
            <a:r>
              <a:rPr lang="sv-SE" dirty="0"/>
              <a:t> </a:t>
            </a:r>
            <a:r>
              <a:rPr lang="sv-SE" dirty="0" err="1"/>
              <a:t>case</a:t>
            </a:r>
            <a:endParaRPr lang="sv-SE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253360" y="4408064"/>
            <a:ext cx="8136977" cy="4115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/>
              <a:t>Ca-</a:t>
            </a:r>
            <a:r>
              <a:rPr lang="sv-SE" sz="1800" dirty="0" err="1"/>
              <a:t>layer</a:t>
            </a:r>
            <a:r>
              <a:rPr lang="sv-SE" sz="1800" dirty="0"/>
              <a:t> </a:t>
            </a:r>
            <a:r>
              <a:rPr lang="sv-SE" sz="1800" dirty="0" err="1"/>
              <a:t>formed</a:t>
            </a:r>
            <a:r>
              <a:rPr lang="sv-SE" sz="1800" dirty="0"/>
              <a:t> </a:t>
            </a:r>
            <a:r>
              <a:rPr lang="sv-SE" sz="1800" dirty="0" err="1"/>
              <a:t>around</a:t>
            </a:r>
            <a:r>
              <a:rPr lang="sv-SE" sz="1800" dirty="0"/>
              <a:t> the </a:t>
            </a:r>
            <a:r>
              <a:rPr lang="sv-SE" sz="1800" dirty="0" err="1"/>
              <a:t>particles</a:t>
            </a:r>
            <a:endParaRPr lang="sv-SE" sz="1800" dirty="0"/>
          </a:p>
          <a:p>
            <a:r>
              <a:rPr lang="sv-SE" sz="1800" dirty="0"/>
              <a:t>Mixed Ca and K </a:t>
            </a:r>
            <a:r>
              <a:rPr lang="sv-SE" sz="1800" dirty="0" err="1"/>
              <a:t>layer</a:t>
            </a:r>
            <a:r>
              <a:rPr lang="sv-SE" sz="1800" dirty="0"/>
              <a:t>  </a:t>
            </a:r>
            <a:r>
              <a:rPr lang="sv-SE" sz="1800" dirty="0" err="1"/>
              <a:t>with</a:t>
            </a:r>
            <a:r>
              <a:rPr lang="sv-SE" sz="1800" dirty="0"/>
              <a:t> Ca/K </a:t>
            </a:r>
            <a:r>
              <a:rPr lang="sv-SE" sz="1800" dirty="0" err="1"/>
              <a:t>layer</a:t>
            </a:r>
            <a:r>
              <a:rPr lang="sv-SE" sz="1800" dirty="0"/>
              <a:t> </a:t>
            </a:r>
            <a:r>
              <a:rPr lang="sv-SE" sz="1800" dirty="0" err="1"/>
              <a:t>close</a:t>
            </a:r>
            <a:r>
              <a:rPr lang="sv-SE" sz="1800" dirty="0"/>
              <a:t> to 5</a:t>
            </a: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8" y="1182373"/>
            <a:ext cx="4053695" cy="326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24" y="1182373"/>
            <a:ext cx="3301064" cy="187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223" y="3059518"/>
            <a:ext cx="3200805" cy="138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05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Deactivated</a:t>
            </a:r>
            <a:r>
              <a:rPr lang="sv-SE" dirty="0"/>
              <a:t> bed material – </a:t>
            </a:r>
            <a:r>
              <a:rPr lang="sv-SE" dirty="0" err="1"/>
              <a:t>GoBiGas</a:t>
            </a:r>
            <a:r>
              <a:rPr lang="sv-SE" dirty="0"/>
              <a:t> </a:t>
            </a:r>
            <a:r>
              <a:rPr lang="sv-SE" dirty="0" err="1"/>
              <a:t>case</a:t>
            </a:r>
            <a:endParaRPr lang="sv-SE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007023" y="4129036"/>
            <a:ext cx="8136977" cy="4115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/>
              <a:t>Ca-</a:t>
            </a:r>
            <a:r>
              <a:rPr lang="sv-SE" sz="1800" dirty="0" err="1"/>
              <a:t>layer</a:t>
            </a:r>
            <a:r>
              <a:rPr lang="sv-SE" sz="1800" dirty="0"/>
              <a:t> </a:t>
            </a:r>
            <a:r>
              <a:rPr lang="sv-SE" sz="1800" dirty="0" err="1"/>
              <a:t>formed</a:t>
            </a:r>
            <a:r>
              <a:rPr lang="sv-SE" sz="1800" dirty="0"/>
              <a:t> </a:t>
            </a:r>
            <a:r>
              <a:rPr lang="sv-SE" sz="1800" dirty="0" err="1"/>
              <a:t>around</a:t>
            </a:r>
            <a:r>
              <a:rPr lang="sv-SE" sz="1800" dirty="0"/>
              <a:t> the </a:t>
            </a:r>
            <a:r>
              <a:rPr lang="sv-SE" sz="1800" dirty="0" err="1"/>
              <a:t>particles</a:t>
            </a:r>
            <a:endParaRPr lang="sv-SE" sz="1800" dirty="0"/>
          </a:p>
          <a:p>
            <a:r>
              <a:rPr lang="sv-SE" sz="1800" dirty="0"/>
              <a:t>K </a:t>
            </a:r>
            <a:r>
              <a:rPr lang="sv-SE" sz="1800" dirty="0" err="1"/>
              <a:t>enrichments</a:t>
            </a:r>
            <a:r>
              <a:rPr lang="sv-SE" sz="1800" dirty="0"/>
              <a:t> </a:t>
            </a:r>
            <a:r>
              <a:rPr lang="sv-SE" sz="1800" dirty="0" err="1"/>
              <a:t>predominantly</a:t>
            </a:r>
            <a:r>
              <a:rPr lang="sv-SE" sz="1800" dirty="0"/>
              <a:t> </a:t>
            </a:r>
            <a:r>
              <a:rPr lang="sv-SE" sz="1800" dirty="0" err="1"/>
              <a:t>within</a:t>
            </a:r>
            <a:r>
              <a:rPr lang="sv-SE" sz="1800" dirty="0"/>
              <a:t> the </a:t>
            </a:r>
            <a:r>
              <a:rPr lang="sv-SE" sz="1800" dirty="0" err="1"/>
              <a:t>particles</a:t>
            </a:r>
            <a:endParaRPr lang="sv-SE" sz="1800" dirty="0"/>
          </a:p>
          <a:p>
            <a:r>
              <a:rPr lang="sv-SE" sz="1800" dirty="0"/>
              <a:t>  Ca/K </a:t>
            </a:r>
            <a:r>
              <a:rPr lang="sv-SE" sz="1800" dirty="0" err="1"/>
              <a:t>ratio</a:t>
            </a:r>
            <a:r>
              <a:rPr lang="sv-SE" sz="1800" dirty="0"/>
              <a:t> </a:t>
            </a:r>
            <a:r>
              <a:rPr lang="sv-SE" sz="1800" dirty="0" err="1"/>
              <a:t>of</a:t>
            </a:r>
            <a:r>
              <a:rPr lang="sv-SE" sz="1800" dirty="0"/>
              <a:t> </a:t>
            </a:r>
            <a:r>
              <a:rPr lang="sv-SE" sz="1800" dirty="0" err="1"/>
              <a:t>more</a:t>
            </a:r>
            <a:r>
              <a:rPr lang="sv-SE" sz="1800" dirty="0"/>
              <a:t> </a:t>
            </a:r>
            <a:r>
              <a:rPr lang="sv-SE" sz="1800" dirty="0" err="1"/>
              <a:t>than</a:t>
            </a:r>
            <a:r>
              <a:rPr lang="sv-SE" sz="1800" dirty="0"/>
              <a:t> 20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2286"/>
            <a:ext cx="3213360" cy="1809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614" r="1928"/>
          <a:stretch/>
        </p:blipFill>
        <p:spPr>
          <a:xfrm>
            <a:off x="4522724" y="2796904"/>
            <a:ext cx="3311912" cy="13673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952286"/>
            <a:ext cx="3943350" cy="321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67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Ca, K – </a:t>
            </a:r>
            <a:r>
              <a:rPr lang="sv-SE" dirty="0" err="1"/>
              <a:t>phases</a:t>
            </a:r>
            <a:r>
              <a:rPr lang="sv-SE" dirty="0"/>
              <a:t> </a:t>
            </a:r>
            <a:r>
              <a:rPr lang="sv-SE" dirty="0" err="1"/>
              <a:t>within</a:t>
            </a:r>
            <a:r>
              <a:rPr lang="sv-SE" dirty="0"/>
              <a:t> </a:t>
            </a:r>
            <a:r>
              <a:rPr lang="sv-SE" dirty="0" err="1"/>
              <a:t>particles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54" y="1825017"/>
            <a:ext cx="3429000" cy="205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57" y="1785488"/>
            <a:ext cx="2960370" cy="20897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05554" y="3919566"/>
            <a:ext cx="8136977" cy="4115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 err="1"/>
              <a:t>Leachability</a:t>
            </a:r>
            <a:r>
              <a:rPr lang="sv-SE" sz="1800" dirty="0"/>
              <a:t> of K </a:t>
            </a:r>
            <a:r>
              <a:rPr lang="sv-SE" sz="1800" dirty="0" err="1"/>
              <a:t>can</a:t>
            </a:r>
            <a:r>
              <a:rPr lang="sv-SE" sz="1800" dirty="0"/>
              <a:t> be r </a:t>
            </a:r>
            <a:r>
              <a:rPr lang="sv-SE" sz="1800" dirty="0" err="1"/>
              <a:t>elated</a:t>
            </a:r>
            <a:r>
              <a:rPr lang="sv-SE" sz="1800" dirty="0"/>
              <a:t> to </a:t>
            </a:r>
            <a:r>
              <a:rPr lang="sv-SE" sz="1800" dirty="0" err="1"/>
              <a:t>activity</a:t>
            </a:r>
            <a:endParaRPr lang="sv-SE" sz="1800" dirty="0"/>
          </a:p>
          <a:p>
            <a:r>
              <a:rPr lang="sv-SE" sz="1800" dirty="0"/>
              <a:t>CaFeO</a:t>
            </a:r>
            <a:r>
              <a:rPr lang="sv-SE" sz="1800" baseline="-25000" dirty="0"/>
              <a:t>2</a:t>
            </a:r>
            <a:r>
              <a:rPr lang="sv-SE" sz="1800" dirty="0"/>
              <a:t> </a:t>
            </a:r>
            <a:r>
              <a:rPr lang="sv-SE" sz="1800" dirty="0" err="1"/>
              <a:t>can</a:t>
            </a:r>
            <a:r>
              <a:rPr lang="sv-SE" sz="1800" dirty="0"/>
              <a:t> be </a:t>
            </a:r>
            <a:r>
              <a:rPr lang="sv-SE" sz="1800" dirty="0" err="1"/>
              <a:t>identified</a:t>
            </a:r>
            <a:r>
              <a:rPr lang="sv-SE" sz="1800" dirty="0"/>
              <a:t> as the K-</a:t>
            </a:r>
            <a:r>
              <a:rPr lang="sv-SE" sz="1800" dirty="0" err="1"/>
              <a:t>bearing</a:t>
            </a:r>
            <a:r>
              <a:rPr lang="sv-SE" sz="1800" dirty="0"/>
              <a:t> </a:t>
            </a:r>
            <a:r>
              <a:rPr lang="sv-SE" sz="1800" dirty="0" err="1"/>
              <a:t>phase</a:t>
            </a:r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2576748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78" y="411982"/>
            <a:ext cx="8519532" cy="856034"/>
          </a:xfrm>
        </p:spPr>
        <p:txBody>
          <a:bodyPr/>
          <a:lstStyle/>
          <a:p>
            <a:pPr algn="ctr"/>
            <a:r>
              <a:rPr lang="sv-SE" dirty="0" err="1"/>
              <a:t>Mechanism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activation</a:t>
            </a:r>
            <a:r>
              <a:rPr lang="sv-SE" dirty="0"/>
              <a:t> and </a:t>
            </a:r>
            <a:r>
              <a:rPr lang="sv-SE" dirty="0" err="1"/>
              <a:t>deactivation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3842429"/>
            <a:ext cx="8172450" cy="790293"/>
          </a:xfrm>
        </p:spPr>
        <p:txBody>
          <a:bodyPr/>
          <a:lstStyle/>
          <a:p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surface</a:t>
            </a:r>
            <a:r>
              <a:rPr lang="sv-SE" dirty="0"/>
              <a:t> </a:t>
            </a:r>
            <a:r>
              <a:rPr lang="sv-SE" dirty="0" err="1"/>
              <a:t>enrichments</a:t>
            </a:r>
            <a:r>
              <a:rPr lang="sv-SE" dirty="0"/>
              <a:t> of K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lead</a:t>
            </a:r>
            <a:r>
              <a:rPr lang="sv-SE" dirty="0"/>
              <a:t> to an </a:t>
            </a:r>
            <a:r>
              <a:rPr lang="sv-SE" dirty="0" err="1"/>
              <a:t>activeity</a:t>
            </a:r>
            <a:r>
              <a:rPr lang="sv-SE" dirty="0"/>
              <a:t> of the material</a:t>
            </a:r>
          </a:p>
          <a:p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separate</a:t>
            </a:r>
            <a:r>
              <a:rPr lang="sv-SE" dirty="0"/>
              <a:t> </a:t>
            </a:r>
            <a:r>
              <a:rPr lang="sv-SE" dirty="0" err="1"/>
              <a:t>phases</a:t>
            </a:r>
            <a:r>
              <a:rPr lang="sv-SE" dirty="0"/>
              <a:t> </a:t>
            </a:r>
            <a:r>
              <a:rPr lang="sv-SE" dirty="0" err="1"/>
              <a:t>formed</a:t>
            </a:r>
            <a:r>
              <a:rPr lang="sv-SE" dirty="0"/>
              <a:t> – loss of </a:t>
            </a:r>
            <a:r>
              <a:rPr lang="sv-SE" dirty="0" err="1"/>
              <a:t>activity</a:t>
            </a:r>
            <a:endParaRPr lang="sv-SE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85" y="1493245"/>
            <a:ext cx="5887929" cy="2123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156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Conclusions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Two</a:t>
            </a:r>
            <a:r>
              <a:rPr lang="sv-SE" dirty="0"/>
              <a:t> different </a:t>
            </a:r>
            <a:r>
              <a:rPr lang="sv-SE" dirty="0" err="1"/>
              <a:t>units</a:t>
            </a:r>
            <a:r>
              <a:rPr lang="sv-SE" dirty="0"/>
              <a:t> </a:t>
            </a:r>
            <a:r>
              <a:rPr lang="sv-SE" dirty="0" err="1"/>
              <a:t>tested</a:t>
            </a:r>
            <a:r>
              <a:rPr lang="sv-SE" dirty="0"/>
              <a:t> – Chalmers, </a:t>
            </a:r>
            <a:r>
              <a:rPr lang="sv-SE" dirty="0" err="1"/>
              <a:t>GoBiGas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olivine</a:t>
            </a:r>
            <a:r>
              <a:rPr lang="sv-SE" dirty="0"/>
              <a:t> materials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differen</a:t>
            </a:r>
            <a:r>
              <a:rPr lang="sv-SE" dirty="0"/>
              <a:t> pre-</a:t>
            </a:r>
            <a:r>
              <a:rPr lang="sv-SE" dirty="0" err="1"/>
              <a:t>treatments</a:t>
            </a:r>
            <a:r>
              <a:rPr lang="sv-SE" dirty="0"/>
              <a:t> 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lead</a:t>
            </a:r>
            <a:r>
              <a:rPr lang="sv-SE" dirty="0"/>
              <a:t> to the </a:t>
            </a:r>
            <a:r>
              <a:rPr lang="sv-SE" dirty="0" err="1"/>
              <a:t>similar</a:t>
            </a:r>
            <a:r>
              <a:rPr lang="sv-SE" dirty="0"/>
              <a:t> </a:t>
            </a:r>
            <a:r>
              <a:rPr lang="sv-SE" dirty="0" err="1"/>
              <a:t>activation</a:t>
            </a:r>
            <a:r>
              <a:rPr lang="sv-SE" dirty="0"/>
              <a:t> </a:t>
            </a:r>
            <a:r>
              <a:rPr lang="sv-SE" dirty="0" err="1"/>
              <a:t>result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Combined</a:t>
            </a:r>
            <a:r>
              <a:rPr lang="sv-SE" dirty="0"/>
              <a:t> </a:t>
            </a:r>
            <a:r>
              <a:rPr lang="sv-SE" dirty="0" err="1"/>
              <a:t>effect</a:t>
            </a:r>
            <a:r>
              <a:rPr lang="sv-SE" dirty="0"/>
              <a:t> of Ca and K </a:t>
            </a:r>
            <a:r>
              <a:rPr lang="sv-SE" dirty="0" err="1"/>
              <a:t>observed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By </a:t>
            </a:r>
            <a:r>
              <a:rPr lang="sv-SE" dirty="0" err="1"/>
              <a:t>adding</a:t>
            </a:r>
            <a:r>
              <a:rPr lang="sv-SE" dirty="0"/>
              <a:t> K</a:t>
            </a:r>
            <a:r>
              <a:rPr lang="sv-SE" baseline="-25000" dirty="0"/>
              <a:t>2</a:t>
            </a:r>
            <a:r>
              <a:rPr lang="sv-SE" dirty="0"/>
              <a:t>CO</a:t>
            </a:r>
            <a:r>
              <a:rPr lang="sv-SE" baseline="-25000" dirty="0"/>
              <a:t>3</a:t>
            </a:r>
            <a:r>
              <a:rPr lang="sv-SE" dirty="0"/>
              <a:t>– </a:t>
            </a:r>
            <a:r>
              <a:rPr lang="sv-SE" dirty="0" err="1"/>
              <a:t>response</a:t>
            </a:r>
            <a:r>
              <a:rPr lang="sv-SE" dirty="0"/>
              <a:t> in the tar </a:t>
            </a:r>
            <a:r>
              <a:rPr lang="sv-SE" dirty="0" err="1"/>
              <a:t>content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All tars </a:t>
            </a:r>
            <a:r>
              <a:rPr lang="sv-SE" dirty="0" err="1"/>
              <a:t>influenced</a:t>
            </a:r>
            <a:r>
              <a:rPr lang="sv-SE" dirty="0"/>
              <a:t> by the </a:t>
            </a:r>
            <a:r>
              <a:rPr lang="sv-SE" dirty="0" err="1"/>
              <a:t>selected</a:t>
            </a:r>
            <a:r>
              <a:rPr lang="sv-SE" dirty="0"/>
              <a:t> </a:t>
            </a:r>
            <a:r>
              <a:rPr lang="sv-SE" dirty="0" err="1"/>
              <a:t>activation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0016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indirect</a:t>
            </a:r>
            <a:r>
              <a:rPr lang="sv-SE" dirty="0"/>
              <a:t> </a:t>
            </a:r>
            <a:r>
              <a:rPr lang="sv-SE" dirty="0" err="1"/>
              <a:t>biomass</a:t>
            </a:r>
            <a:r>
              <a:rPr lang="sv-SE" dirty="0"/>
              <a:t> </a:t>
            </a:r>
            <a:r>
              <a:rPr lang="sv-SE" dirty="0" err="1"/>
              <a:t>gasification</a:t>
            </a:r>
            <a:r>
              <a:rPr lang="sv-SE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4598" r="31762" b="1"/>
          <a:stretch/>
        </p:blipFill>
        <p:spPr>
          <a:xfrm>
            <a:off x="1468165" y="770930"/>
            <a:ext cx="5318891" cy="4924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4057836"/>
            <a:ext cx="8076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available</a:t>
            </a:r>
            <a:r>
              <a:rPr lang="sv-SE" dirty="0"/>
              <a:t> and   CO</a:t>
            </a:r>
            <a:r>
              <a:rPr lang="sv-SE" baseline="-25000" dirty="0"/>
              <a:t>2 </a:t>
            </a:r>
            <a:r>
              <a:rPr lang="sv-SE" dirty="0"/>
              <a:t>neutral alternative for </a:t>
            </a:r>
            <a:r>
              <a:rPr lang="sv-SE" dirty="0" err="1"/>
              <a:t>production</a:t>
            </a:r>
            <a:r>
              <a:rPr lang="sv-SE" dirty="0"/>
              <a:t> of </a:t>
            </a:r>
            <a:r>
              <a:rPr lang="sv-SE" dirty="0" err="1"/>
              <a:t>multiple</a:t>
            </a:r>
            <a:r>
              <a:rPr lang="sv-SE" dirty="0"/>
              <a:t> </a:t>
            </a:r>
            <a:r>
              <a:rPr lang="sv-SE" dirty="0" err="1"/>
              <a:t>raw</a:t>
            </a:r>
            <a:r>
              <a:rPr lang="sv-SE" dirty="0"/>
              <a:t>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heat </a:t>
            </a:r>
            <a:r>
              <a:rPr lang="sv-SE" dirty="0" err="1"/>
              <a:t>needed</a:t>
            </a:r>
            <a:r>
              <a:rPr lang="sv-SE" dirty="0"/>
              <a:t> for the </a:t>
            </a:r>
            <a:r>
              <a:rPr lang="sv-SE" dirty="0" err="1"/>
              <a:t>endothermic</a:t>
            </a:r>
            <a:r>
              <a:rPr lang="sv-SE" dirty="0"/>
              <a:t> process is </a:t>
            </a:r>
            <a:r>
              <a:rPr lang="sv-SE" dirty="0" err="1"/>
              <a:t>assured</a:t>
            </a:r>
            <a:r>
              <a:rPr lang="sv-SE" dirty="0"/>
              <a:t> </a:t>
            </a:r>
            <a:r>
              <a:rPr lang="sv-SE" dirty="0" err="1"/>
              <a:t>without</a:t>
            </a:r>
            <a:r>
              <a:rPr lang="sv-SE" dirty="0"/>
              <a:t> gas </a:t>
            </a:r>
            <a:r>
              <a:rPr lang="sv-SE" dirty="0" err="1"/>
              <a:t>mixing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25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Future</a:t>
            </a:r>
            <a:r>
              <a:rPr lang="sv-SE" dirty="0"/>
              <a:t> </a:t>
            </a:r>
            <a:r>
              <a:rPr lang="sv-SE" dirty="0" err="1"/>
              <a:t>work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err="1"/>
              <a:t>What</a:t>
            </a:r>
            <a:r>
              <a:rPr lang="sv-SE" dirty="0"/>
              <a:t> is the </a:t>
            </a:r>
            <a:r>
              <a:rPr lang="sv-SE" dirty="0" err="1"/>
              <a:t>role</a:t>
            </a:r>
            <a:r>
              <a:rPr lang="sv-SE" dirty="0"/>
              <a:t> of the Ca-</a:t>
            </a:r>
            <a:r>
              <a:rPr lang="sv-SE" dirty="0" err="1"/>
              <a:t>formed</a:t>
            </a:r>
            <a:r>
              <a:rPr lang="sv-SE" dirty="0"/>
              <a:t> </a:t>
            </a:r>
            <a:r>
              <a:rPr lang="sv-SE" dirty="0" err="1"/>
              <a:t>phase</a:t>
            </a:r>
            <a:r>
              <a:rPr lang="sv-SE" dirty="0"/>
              <a:t> for </a:t>
            </a:r>
            <a:r>
              <a:rPr lang="sv-SE" dirty="0" err="1"/>
              <a:t>activity</a:t>
            </a:r>
            <a:r>
              <a:rPr lang="sv-SE" dirty="0"/>
              <a:t> in the </a:t>
            </a:r>
            <a:r>
              <a:rPr lang="sv-SE" dirty="0" err="1"/>
              <a:t>presence</a:t>
            </a:r>
            <a:r>
              <a:rPr lang="sv-SE" dirty="0"/>
              <a:t> of K</a:t>
            </a:r>
            <a:r>
              <a:rPr lang="sv-SE" baseline="-25000" dirty="0"/>
              <a:t>2</a:t>
            </a:r>
            <a:r>
              <a:rPr lang="sv-SE" dirty="0"/>
              <a:t>CO</a:t>
            </a:r>
            <a:r>
              <a:rPr lang="sv-SE" baseline="-25000" dirty="0"/>
              <a:t>3</a:t>
            </a:r>
            <a:r>
              <a:rPr lang="sv-SE" dirty="0"/>
              <a:t>?</a:t>
            </a:r>
          </a:p>
          <a:p>
            <a:pPr marL="0" indent="0">
              <a:buNone/>
            </a:pPr>
            <a:r>
              <a:rPr lang="sv-SE" dirty="0" err="1"/>
              <a:t>What</a:t>
            </a:r>
            <a:r>
              <a:rPr lang="sv-SE" dirty="0"/>
              <a:t> is the </a:t>
            </a:r>
            <a:r>
              <a:rPr lang="sv-SE" dirty="0" err="1"/>
              <a:t>role</a:t>
            </a:r>
            <a:r>
              <a:rPr lang="sv-SE" dirty="0"/>
              <a:t> of the </a:t>
            </a:r>
            <a:r>
              <a:rPr lang="sv-SE" dirty="0" err="1"/>
              <a:t>layer</a:t>
            </a:r>
            <a:r>
              <a:rPr lang="sv-SE" dirty="0"/>
              <a:t> </a:t>
            </a:r>
            <a:r>
              <a:rPr lang="sv-SE" dirty="0" err="1"/>
              <a:t>build-up</a:t>
            </a:r>
            <a:r>
              <a:rPr lang="sv-SE" dirty="0"/>
              <a:t> for the </a:t>
            </a:r>
            <a:r>
              <a:rPr lang="sv-SE" dirty="0" err="1"/>
              <a:t>activity</a:t>
            </a:r>
            <a:r>
              <a:rPr lang="sv-SE" dirty="0"/>
              <a:t>? </a:t>
            </a:r>
            <a:r>
              <a:rPr lang="sv-SE" dirty="0" err="1"/>
              <a:t>How</a:t>
            </a:r>
            <a:r>
              <a:rPr lang="sv-SE" dirty="0"/>
              <a:t> is Ca, K –</a:t>
            </a:r>
            <a:r>
              <a:rPr lang="sv-SE" dirty="0" err="1"/>
              <a:t>layer</a:t>
            </a:r>
            <a:r>
              <a:rPr lang="sv-SE" dirty="0"/>
              <a:t> </a:t>
            </a:r>
            <a:r>
              <a:rPr lang="sv-SE" dirty="0" err="1"/>
              <a:t>built</a:t>
            </a:r>
            <a:r>
              <a:rPr lang="sv-SE" dirty="0"/>
              <a:t> and </a:t>
            </a:r>
            <a:r>
              <a:rPr lang="sv-SE" dirty="0" err="1"/>
              <a:t>what</a:t>
            </a:r>
            <a:r>
              <a:rPr lang="sv-SE" dirty="0"/>
              <a:t> is the </a:t>
            </a:r>
            <a:r>
              <a:rPr lang="sv-SE" dirty="0" err="1"/>
              <a:t>influence</a:t>
            </a:r>
            <a:r>
              <a:rPr lang="sv-SE" dirty="0"/>
              <a:t> on the  </a:t>
            </a:r>
            <a:r>
              <a:rPr lang="sv-SE" dirty="0" err="1"/>
              <a:t>model</a:t>
            </a:r>
            <a:r>
              <a:rPr lang="sv-SE" dirty="0"/>
              <a:t> tars? (DFT)</a:t>
            </a:r>
          </a:p>
          <a:p>
            <a:pPr marL="0" indent="0">
              <a:buNone/>
            </a:pPr>
            <a:r>
              <a:rPr lang="sv-SE" dirty="0" err="1"/>
              <a:t>Stability</a:t>
            </a:r>
            <a:r>
              <a:rPr lang="sv-SE" dirty="0"/>
              <a:t> and </a:t>
            </a:r>
            <a:r>
              <a:rPr lang="sv-SE" dirty="0" err="1"/>
              <a:t>control</a:t>
            </a:r>
            <a:r>
              <a:rPr lang="sv-SE" dirty="0"/>
              <a:t> of the </a:t>
            </a:r>
            <a:r>
              <a:rPr lang="sv-SE" dirty="0" err="1"/>
              <a:t>stability</a:t>
            </a:r>
            <a:r>
              <a:rPr lang="sv-SE" dirty="0"/>
              <a:t> of the </a:t>
            </a:r>
            <a:r>
              <a:rPr lang="sv-SE" dirty="0" err="1"/>
              <a:t>activated</a:t>
            </a:r>
            <a:r>
              <a:rPr lang="sv-SE" dirty="0"/>
              <a:t> </a:t>
            </a:r>
            <a:r>
              <a:rPr lang="sv-SE" dirty="0" err="1"/>
              <a:t>layer</a:t>
            </a:r>
            <a:r>
              <a:rPr lang="sv-SE" dirty="0"/>
              <a:t> – </a:t>
            </a:r>
            <a:r>
              <a:rPr lang="sv-SE" dirty="0" err="1"/>
              <a:t>natural</a:t>
            </a:r>
            <a:r>
              <a:rPr lang="sv-SE" dirty="0"/>
              <a:t> migration?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7687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66274" y="1533128"/>
            <a:ext cx="6334835" cy="1597025"/>
          </a:xfrm>
        </p:spPr>
        <p:txBody>
          <a:bodyPr/>
          <a:lstStyle/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for </a:t>
            </a:r>
            <a:r>
              <a:rPr lang="sv-SE" dirty="0" err="1"/>
              <a:t>your</a:t>
            </a:r>
            <a:r>
              <a:rPr lang="sv-SE" dirty="0"/>
              <a:t> attention!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A76BC03-03E7-4D34-85C4-2E630D0BAAF0}" type="datetime1">
              <a:rPr lang="sv-SE" smtClean="0"/>
              <a:t>2017-06-05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6E38E79-9875-428B-9732-6523D275ACAE}" type="slidenum">
              <a:rPr lang="sv-SE" smtClean="0"/>
              <a:t>21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11" y="2724653"/>
            <a:ext cx="1766167" cy="36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453" y="2547640"/>
            <a:ext cx="2646947" cy="71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3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475" y="370892"/>
            <a:ext cx="7886700" cy="848644"/>
          </a:xfrm>
        </p:spPr>
        <p:txBody>
          <a:bodyPr/>
          <a:lstStyle/>
          <a:p>
            <a:r>
              <a:rPr lang="sv-SE" dirty="0" err="1"/>
              <a:t>Indirect</a:t>
            </a:r>
            <a:r>
              <a:rPr lang="sv-SE" dirty="0"/>
              <a:t> </a:t>
            </a:r>
            <a:r>
              <a:rPr lang="sv-SE" dirty="0" err="1"/>
              <a:t>gasification</a:t>
            </a:r>
            <a:r>
              <a:rPr lang="sv-SE" dirty="0"/>
              <a:t> </a:t>
            </a:r>
            <a:r>
              <a:rPr lang="sv-SE" dirty="0" err="1"/>
              <a:t>bottlenecks</a:t>
            </a:r>
            <a:endParaRPr lang="sv-SE" dirty="0"/>
          </a:p>
        </p:txBody>
      </p:sp>
      <p:grpSp>
        <p:nvGrpSpPr>
          <p:cNvPr id="189" name="Group 188"/>
          <p:cNvGrpSpPr/>
          <p:nvPr/>
        </p:nvGrpSpPr>
        <p:grpSpPr>
          <a:xfrm>
            <a:off x="1063171" y="1069514"/>
            <a:ext cx="3527117" cy="3139870"/>
            <a:chOff x="349756" y="1626047"/>
            <a:chExt cx="5141344" cy="4880047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389" y="1626047"/>
              <a:ext cx="1396677" cy="1047508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3510" y="1773244"/>
              <a:ext cx="885685" cy="810742"/>
            </a:xfrm>
            <a:prstGeom prst="rect">
              <a:avLst/>
            </a:prstGeom>
          </p:spPr>
        </p:pic>
        <p:grpSp>
          <p:nvGrpSpPr>
            <p:cNvPr id="119" name="Group 118"/>
            <p:cNvGrpSpPr/>
            <p:nvPr/>
          </p:nvGrpSpPr>
          <p:grpSpPr>
            <a:xfrm>
              <a:off x="349756" y="1894298"/>
              <a:ext cx="1594025" cy="4611796"/>
              <a:chOff x="1073105" y="1803113"/>
              <a:chExt cx="1594025" cy="4611796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1073105" y="1803113"/>
                <a:ext cx="1594025" cy="4611796"/>
                <a:chOff x="1102130" y="1926502"/>
                <a:chExt cx="1594025" cy="4611796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02" r="61073"/>
                <a:stretch/>
              </p:blipFill>
              <p:spPr>
                <a:xfrm>
                  <a:off x="1102130" y="1926502"/>
                  <a:ext cx="1594025" cy="4611796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grpSp>
              <p:nvGrpSpPr>
                <p:cNvPr id="31" name="Group 30"/>
                <p:cNvGrpSpPr/>
                <p:nvPr/>
              </p:nvGrpSpPr>
              <p:grpSpPr>
                <a:xfrm rot="2599281">
                  <a:off x="1290917" y="3792273"/>
                  <a:ext cx="1087942" cy="828486"/>
                  <a:chOff x="4207420" y="1828345"/>
                  <a:chExt cx="1080238" cy="878245"/>
                </a:xfrm>
              </p:grpSpPr>
              <p:grpSp>
                <p:nvGrpSpPr>
                  <p:cNvPr id="35" name="Group 34"/>
                  <p:cNvGrpSpPr>
                    <a:grpSpLocks noChangeAspect="1"/>
                  </p:cNvGrpSpPr>
                  <p:nvPr/>
                </p:nvGrpSpPr>
                <p:grpSpPr>
                  <a:xfrm>
                    <a:off x="4515421" y="2307791"/>
                    <a:ext cx="191386" cy="111523"/>
                    <a:chOff x="5070108" y="2180814"/>
                    <a:chExt cx="580558" cy="324294"/>
                  </a:xfrm>
                </p:grpSpPr>
                <p:sp>
                  <p:nvSpPr>
                    <p:cNvPr id="57" name="Oval 56"/>
                    <p:cNvSpPr/>
                    <p:nvPr/>
                  </p:nvSpPr>
                  <p:spPr>
                    <a:xfrm>
                      <a:off x="5070108" y="2180815"/>
                      <a:ext cx="318976" cy="324293"/>
                    </a:xfrm>
                    <a:prstGeom prst="ellipse">
                      <a:avLst/>
                    </a:prstGeom>
                    <a:gradFill flip="none" rotWithShape="1">
                      <a:gsLst>
                        <a:gs pos="62868">
                          <a:schemeClr val="bg1">
                            <a:lumMod val="50000"/>
                          </a:schemeClr>
                        </a:gs>
                        <a:gs pos="0">
                          <a:schemeClr val="bg1"/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600"/>
                    </a:p>
                  </p:txBody>
                </p:sp>
                <p:sp>
                  <p:nvSpPr>
                    <p:cNvPr id="58" name="Oval 57"/>
                    <p:cNvSpPr/>
                    <p:nvPr/>
                  </p:nvSpPr>
                  <p:spPr>
                    <a:xfrm>
                      <a:off x="5331690" y="2180814"/>
                      <a:ext cx="318976" cy="324293"/>
                    </a:xfrm>
                    <a:prstGeom prst="ellipse">
                      <a:avLst/>
                    </a:prstGeom>
                    <a:gradFill flip="none" rotWithShape="1">
                      <a:gsLst>
                        <a:gs pos="62868">
                          <a:schemeClr val="bg1">
                            <a:lumMod val="50000"/>
                          </a:schemeClr>
                        </a:gs>
                        <a:gs pos="0">
                          <a:schemeClr val="bg1"/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600"/>
                    </a:p>
                  </p:txBody>
                </p:sp>
              </p:grpSp>
              <p:grpSp>
                <p:nvGrpSpPr>
                  <p:cNvPr id="36" name="Group 35"/>
                  <p:cNvGrpSpPr>
                    <a:grpSpLocks noChangeAspect="1"/>
                  </p:cNvGrpSpPr>
                  <p:nvPr/>
                </p:nvGrpSpPr>
                <p:grpSpPr>
                  <a:xfrm rot="2050269">
                    <a:off x="4786512" y="1960143"/>
                    <a:ext cx="191386" cy="111523"/>
                    <a:chOff x="5070108" y="2180814"/>
                    <a:chExt cx="580558" cy="324294"/>
                  </a:xfrm>
                </p:grpSpPr>
                <p:sp>
                  <p:nvSpPr>
                    <p:cNvPr id="55" name="Oval 54"/>
                    <p:cNvSpPr/>
                    <p:nvPr/>
                  </p:nvSpPr>
                  <p:spPr>
                    <a:xfrm>
                      <a:off x="5070108" y="2180815"/>
                      <a:ext cx="318976" cy="324293"/>
                    </a:xfrm>
                    <a:prstGeom prst="ellipse">
                      <a:avLst/>
                    </a:prstGeom>
                    <a:gradFill flip="none" rotWithShape="1">
                      <a:gsLst>
                        <a:gs pos="62868">
                          <a:schemeClr val="bg1">
                            <a:lumMod val="50000"/>
                          </a:schemeClr>
                        </a:gs>
                        <a:gs pos="0">
                          <a:schemeClr val="bg1"/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600"/>
                    </a:p>
                  </p:txBody>
                </p:sp>
                <p:sp>
                  <p:nvSpPr>
                    <p:cNvPr id="56" name="Oval 55"/>
                    <p:cNvSpPr/>
                    <p:nvPr/>
                  </p:nvSpPr>
                  <p:spPr>
                    <a:xfrm>
                      <a:off x="5331690" y="2180814"/>
                      <a:ext cx="318976" cy="324293"/>
                    </a:xfrm>
                    <a:prstGeom prst="ellipse">
                      <a:avLst/>
                    </a:prstGeom>
                    <a:gradFill flip="none" rotWithShape="1">
                      <a:gsLst>
                        <a:gs pos="62868">
                          <a:schemeClr val="bg1">
                            <a:lumMod val="50000"/>
                          </a:schemeClr>
                        </a:gs>
                        <a:gs pos="0">
                          <a:schemeClr val="bg1"/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600"/>
                    </a:p>
                  </p:txBody>
                </p:sp>
              </p:grpSp>
              <p:grpSp>
                <p:nvGrpSpPr>
                  <p:cNvPr id="37" name="Group 36"/>
                  <p:cNvGrpSpPr>
                    <a:grpSpLocks noChangeAspect="1"/>
                  </p:cNvGrpSpPr>
                  <p:nvPr/>
                </p:nvGrpSpPr>
                <p:grpSpPr>
                  <a:xfrm rot="19851917">
                    <a:off x="4822184" y="2254479"/>
                    <a:ext cx="191386" cy="111523"/>
                    <a:chOff x="5070108" y="2180814"/>
                    <a:chExt cx="580558" cy="324294"/>
                  </a:xfrm>
                </p:grpSpPr>
                <p:sp>
                  <p:nvSpPr>
                    <p:cNvPr id="53" name="Oval 52"/>
                    <p:cNvSpPr/>
                    <p:nvPr/>
                  </p:nvSpPr>
                  <p:spPr>
                    <a:xfrm>
                      <a:off x="5070108" y="2180815"/>
                      <a:ext cx="318976" cy="324293"/>
                    </a:xfrm>
                    <a:prstGeom prst="ellipse">
                      <a:avLst/>
                    </a:prstGeom>
                    <a:gradFill flip="none" rotWithShape="1">
                      <a:gsLst>
                        <a:gs pos="62868">
                          <a:schemeClr val="bg1">
                            <a:lumMod val="50000"/>
                          </a:schemeClr>
                        </a:gs>
                        <a:gs pos="0">
                          <a:schemeClr val="bg1"/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600"/>
                    </a:p>
                  </p:txBody>
                </p:sp>
                <p:sp>
                  <p:nvSpPr>
                    <p:cNvPr id="54" name="Oval 53"/>
                    <p:cNvSpPr/>
                    <p:nvPr/>
                  </p:nvSpPr>
                  <p:spPr>
                    <a:xfrm>
                      <a:off x="5331690" y="2180814"/>
                      <a:ext cx="318976" cy="324293"/>
                    </a:xfrm>
                    <a:prstGeom prst="ellipse">
                      <a:avLst/>
                    </a:prstGeom>
                    <a:gradFill flip="none" rotWithShape="1">
                      <a:gsLst>
                        <a:gs pos="62868">
                          <a:schemeClr val="bg1">
                            <a:lumMod val="50000"/>
                          </a:schemeClr>
                        </a:gs>
                        <a:gs pos="0">
                          <a:schemeClr val="bg1"/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600"/>
                    </a:p>
                  </p:txBody>
                </p:sp>
              </p:grpSp>
              <p:grpSp>
                <p:nvGrpSpPr>
                  <p:cNvPr id="38" name="Group 37"/>
                  <p:cNvGrpSpPr>
                    <a:grpSpLocks noChangeAspect="1"/>
                  </p:cNvGrpSpPr>
                  <p:nvPr/>
                </p:nvGrpSpPr>
                <p:grpSpPr>
                  <a:xfrm rot="18472006">
                    <a:off x="4370244" y="1886714"/>
                    <a:ext cx="228262" cy="111524"/>
                    <a:chOff x="5009003" y="2180813"/>
                    <a:chExt cx="692420" cy="324296"/>
                  </a:xfrm>
                </p:grpSpPr>
                <p:sp>
                  <p:nvSpPr>
                    <p:cNvPr id="51" name="Oval 50"/>
                    <p:cNvSpPr/>
                    <p:nvPr/>
                  </p:nvSpPr>
                  <p:spPr>
                    <a:xfrm>
                      <a:off x="5009003" y="2180816"/>
                      <a:ext cx="380081" cy="324293"/>
                    </a:xfrm>
                    <a:prstGeom prst="ellipse">
                      <a:avLst/>
                    </a:prstGeom>
                    <a:gradFill flip="none" rotWithShape="1">
                      <a:gsLst>
                        <a:gs pos="62868">
                          <a:schemeClr val="bg1">
                            <a:lumMod val="50000"/>
                          </a:schemeClr>
                        </a:gs>
                        <a:gs pos="0">
                          <a:schemeClr val="bg1"/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600"/>
                    </a:p>
                  </p:txBody>
                </p:sp>
                <p:sp>
                  <p:nvSpPr>
                    <p:cNvPr id="52" name="Oval 51"/>
                    <p:cNvSpPr/>
                    <p:nvPr/>
                  </p:nvSpPr>
                  <p:spPr>
                    <a:xfrm>
                      <a:off x="5331686" y="2180813"/>
                      <a:ext cx="369737" cy="324294"/>
                    </a:xfrm>
                    <a:prstGeom prst="ellipse">
                      <a:avLst/>
                    </a:prstGeom>
                    <a:gradFill flip="none" rotWithShape="1">
                      <a:gsLst>
                        <a:gs pos="62868">
                          <a:schemeClr val="bg1">
                            <a:lumMod val="50000"/>
                          </a:schemeClr>
                        </a:gs>
                        <a:gs pos="0">
                          <a:schemeClr val="bg1"/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600"/>
                    </a:p>
                  </p:txBody>
                </p:sp>
              </p:grpSp>
              <p:grpSp>
                <p:nvGrpSpPr>
                  <p:cNvPr id="39" name="Group 38"/>
                  <p:cNvGrpSpPr/>
                  <p:nvPr/>
                </p:nvGrpSpPr>
                <p:grpSpPr>
                  <a:xfrm rot="4947621">
                    <a:off x="5041992" y="2256928"/>
                    <a:ext cx="240820" cy="250513"/>
                    <a:chOff x="4953288" y="2752872"/>
                    <a:chExt cx="240820" cy="250513"/>
                  </a:xfrm>
                </p:grpSpPr>
                <p:sp>
                  <p:nvSpPr>
                    <p:cNvPr id="49" name="Oval 48"/>
                    <p:cNvSpPr/>
                    <p:nvPr/>
                  </p:nvSpPr>
                  <p:spPr>
                    <a:xfrm>
                      <a:off x="4953288" y="2752872"/>
                      <a:ext cx="178269" cy="166532"/>
                    </a:xfrm>
                    <a:prstGeom prst="ellipse">
                      <a:avLst/>
                    </a:prstGeom>
                    <a:gradFill flip="none" rotWithShape="1">
                      <a:gsLst>
                        <a:gs pos="86734">
                          <a:schemeClr val="tx1">
                            <a:lumMod val="95000"/>
                            <a:lumOff val="5000"/>
                          </a:schemeClr>
                        </a:gs>
                        <a:gs pos="60216">
                          <a:schemeClr val="tx1">
                            <a:lumMod val="75000"/>
                            <a:lumOff val="25000"/>
                          </a:schemeClr>
                        </a:gs>
                        <a:gs pos="0">
                          <a:schemeClr val="bg1">
                            <a:lumMod val="50000"/>
                          </a:schemeClr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1350"/>
                    </a:p>
                  </p:txBody>
                </p:sp>
                <p:sp>
                  <p:nvSpPr>
                    <p:cNvPr id="50" name="Oval 49"/>
                    <p:cNvSpPr/>
                    <p:nvPr/>
                  </p:nvSpPr>
                  <p:spPr>
                    <a:xfrm>
                      <a:off x="5069006" y="2882312"/>
                      <a:ext cx="125102" cy="121073"/>
                    </a:xfrm>
                    <a:prstGeom prst="ellipse">
                      <a:avLst/>
                    </a:prstGeom>
                    <a:gradFill>
                      <a:gsLst>
                        <a:gs pos="50457">
                          <a:srgbClr val="C00000"/>
                        </a:gs>
                        <a:gs pos="8852">
                          <a:srgbClr val="FF0000"/>
                        </a:gs>
                        <a:gs pos="86734">
                          <a:srgbClr val="FF0000"/>
                        </a:gs>
                        <a:gs pos="60216">
                          <a:srgbClr val="C00000"/>
                        </a:gs>
                        <a:gs pos="0">
                          <a:schemeClr val="bg1"/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1350"/>
                    </a:p>
                  </p:txBody>
                </p:sp>
              </p:grpSp>
              <p:grpSp>
                <p:nvGrpSpPr>
                  <p:cNvPr id="40" name="Group 39"/>
                  <p:cNvGrpSpPr/>
                  <p:nvPr/>
                </p:nvGrpSpPr>
                <p:grpSpPr>
                  <a:xfrm rot="1118737">
                    <a:off x="4207420" y="2142765"/>
                    <a:ext cx="240963" cy="278738"/>
                    <a:chOff x="4953145" y="2724646"/>
                    <a:chExt cx="240963" cy="278738"/>
                  </a:xfrm>
                </p:grpSpPr>
                <p:sp>
                  <p:nvSpPr>
                    <p:cNvPr id="47" name="Oval 46"/>
                    <p:cNvSpPr/>
                    <p:nvPr/>
                  </p:nvSpPr>
                  <p:spPr>
                    <a:xfrm>
                      <a:off x="4953145" y="2724646"/>
                      <a:ext cx="178271" cy="194880"/>
                    </a:xfrm>
                    <a:prstGeom prst="ellipse">
                      <a:avLst/>
                    </a:prstGeom>
                    <a:gradFill flip="none" rotWithShape="1">
                      <a:gsLst>
                        <a:gs pos="86734">
                          <a:schemeClr val="tx1">
                            <a:lumMod val="95000"/>
                            <a:lumOff val="5000"/>
                          </a:schemeClr>
                        </a:gs>
                        <a:gs pos="60216">
                          <a:schemeClr val="tx1">
                            <a:lumMod val="75000"/>
                            <a:lumOff val="25000"/>
                          </a:schemeClr>
                        </a:gs>
                        <a:gs pos="0">
                          <a:schemeClr val="bg1">
                            <a:lumMod val="50000"/>
                          </a:schemeClr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1350"/>
                    </a:p>
                  </p:txBody>
                </p:sp>
                <p:sp>
                  <p:nvSpPr>
                    <p:cNvPr id="48" name="Oval 47"/>
                    <p:cNvSpPr/>
                    <p:nvPr/>
                  </p:nvSpPr>
                  <p:spPr>
                    <a:xfrm>
                      <a:off x="5069006" y="2867737"/>
                      <a:ext cx="125102" cy="135647"/>
                    </a:xfrm>
                    <a:prstGeom prst="ellipse">
                      <a:avLst/>
                    </a:prstGeom>
                    <a:gradFill>
                      <a:gsLst>
                        <a:gs pos="50457">
                          <a:srgbClr val="C00000"/>
                        </a:gs>
                        <a:gs pos="8852">
                          <a:srgbClr val="FF0000"/>
                        </a:gs>
                        <a:gs pos="86734">
                          <a:srgbClr val="FF0000"/>
                        </a:gs>
                        <a:gs pos="60216">
                          <a:srgbClr val="C00000"/>
                        </a:gs>
                        <a:gs pos="0">
                          <a:schemeClr val="bg1"/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1350"/>
                    </a:p>
                  </p:txBody>
                </p:sp>
              </p:grpSp>
              <p:grpSp>
                <p:nvGrpSpPr>
                  <p:cNvPr id="41" name="Group 40"/>
                  <p:cNvGrpSpPr/>
                  <p:nvPr/>
                </p:nvGrpSpPr>
                <p:grpSpPr>
                  <a:xfrm rot="4477804">
                    <a:off x="4447587" y="2460923"/>
                    <a:ext cx="240820" cy="250513"/>
                    <a:chOff x="4953288" y="2752872"/>
                    <a:chExt cx="240820" cy="250513"/>
                  </a:xfrm>
                </p:grpSpPr>
                <p:sp>
                  <p:nvSpPr>
                    <p:cNvPr id="45" name="Oval 44"/>
                    <p:cNvSpPr/>
                    <p:nvPr/>
                  </p:nvSpPr>
                  <p:spPr>
                    <a:xfrm>
                      <a:off x="4953288" y="2752872"/>
                      <a:ext cx="178269" cy="166532"/>
                    </a:xfrm>
                    <a:prstGeom prst="ellipse">
                      <a:avLst/>
                    </a:prstGeom>
                    <a:gradFill flip="none" rotWithShape="1">
                      <a:gsLst>
                        <a:gs pos="86734">
                          <a:schemeClr val="tx1">
                            <a:lumMod val="95000"/>
                            <a:lumOff val="5000"/>
                          </a:schemeClr>
                        </a:gs>
                        <a:gs pos="60216">
                          <a:schemeClr val="tx1">
                            <a:lumMod val="75000"/>
                            <a:lumOff val="25000"/>
                          </a:schemeClr>
                        </a:gs>
                        <a:gs pos="0">
                          <a:schemeClr val="bg1">
                            <a:lumMod val="50000"/>
                          </a:schemeClr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1350"/>
                    </a:p>
                  </p:txBody>
                </p:sp>
                <p:sp>
                  <p:nvSpPr>
                    <p:cNvPr id="46" name="Oval 45"/>
                    <p:cNvSpPr/>
                    <p:nvPr/>
                  </p:nvSpPr>
                  <p:spPr>
                    <a:xfrm>
                      <a:off x="5069006" y="2882312"/>
                      <a:ext cx="125102" cy="121073"/>
                    </a:xfrm>
                    <a:prstGeom prst="ellipse">
                      <a:avLst/>
                    </a:prstGeom>
                    <a:gradFill>
                      <a:gsLst>
                        <a:gs pos="50457">
                          <a:srgbClr val="C00000"/>
                        </a:gs>
                        <a:gs pos="8852">
                          <a:srgbClr val="FF0000"/>
                        </a:gs>
                        <a:gs pos="86734">
                          <a:srgbClr val="FF0000"/>
                        </a:gs>
                        <a:gs pos="60216">
                          <a:srgbClr val="C00000"/>
                        </a:gs>
                        <a:gs pos="0">
                          <a:schemeClr val="bg1"/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1350"/>
                    </a:p>
                  </p:txBody>
                </p:sp>
              </p:grpSp>
              <p:grpSp>
                <p:nvGrpSpPr>
                  <p:cNvPr id="42" name="Group 41"/>
                  <p:cNvGrpSpPr/>
                  <p:nvPr/>
                </p:nvGrpSpPr>
                <p:grpSpPr>
                  <a:xfrm rot="1391411">
                    <a:off x="4541110" y="1943449"/>
                    <a:ext cx="240820" cy="277267"/>
                    <a:chOff x="4953288" y="2726119"/>
                    <a:chExt cx="240820" cy="277267"/>
                  </a:xfrm>
                </p:grpSpPr>
                <p:sp>
                  <p:nvSpPr>
                    <p:cNvPr id="43" name="Oval 42"/>
                    <p:cNvSpPr/>
                    <p:nvPr/>
                  </p:nvSpPr>
                  <p:spPr>
                    <a:xfrm>
                      <a:off x="4953288" y="2726119"/>
                      <a:ext cx="178269" cy="193285"/>
                    </a:xfrm>
                    <a:prstGeom prst="ellipse">
                      <a:avLst/>
                    </a:prstGeom>
                    <a:gradFill flip="none" rotWithShape="1">
                      <a:gsLst>
                        <a:gs pos="86734">
                          <a:schemeClr val="tx1">
                            <a:lumMod val="95000"/>
                            <a:lumOff val="5000"/>
                          </a:schemeClr>
                        </a:gs>
                        <a:gs pos="60216">
                          <a:schemeClr val="tx1">
                            <a:lumMod val="75000"/>
                            <a:lumOff val="25000"/>
                          </a:schemeClr>
                        </a:gs>
                        <a:gs pos="0">
                          <a:schemeClr val="bg1">
                            <a:lumMod val="50000"/>
                          </a:schemeClr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1350"/>
                    </a:p>
                  </p:txBody>
                </p:sp>
                <p:sp>
                  <p:nvSpPr>
                    <p:cNvPr id="44" name="Oval 43"/>
                    <p:cNvSpPr/>
                    <p:nvPr/>
                  </p:nvSpPr>
                  <p:spPr>
                    <a:xfrm>
                      <a:off x="5069006" y="2865521"/>
                      <a:ext cx="125102" cy="137865"/>
                    </a:xfrm>
                    <a:prstGeom prst="ellipse">
                      <a:avLst/>
                    </a:prstGeom>
                    <a:gradFill>
                      <a:gsLst>
                        <a:gs pos="50457">
                          <a:srgbClr val="C00000"/>
                        </a:gs>
                        <a:gs pos="8852">
                          <a:srgbClr val="FF0000"/>
                        </a:gs>
                        <a:gs pos="86734">
                          <a:srgbClr val="FF0000"/>
                        </a:gs>
                        <a:gs pos="60216">
                          <a:srgbClr val="C00000"/>
                        </a:gs>
                        <a:gs pos="0">
                          <a:schemeClr val="bg1"/>
                        </a:gs>
                        <a:gs pos="78000">
                          <a:srgbClr val="FF0000"/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63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 sz="1350"/>
                    </a:p>
                  </p:txBody>
                </p:sp>
              </p:grpSp>
            </p:grpSp>
          </p:grpSp>
          <p:grpSp>
            <p:nvGrpSpPr>
              <p:cNvPr id="59" name="Group 58"/>
              <p:cNvGrpSpPr/>
              <p:nvPr/>
            </p:nvGrpSpPr>
            <p:grpSpPr>
              <a:xfrm rot="3953472">
                <a:off x="1334297" y="2675557"/>
                <a:ext cx="1100721" cy="783054"/>
                <a:chOff x="4207420" y="1828345"/>
                <a:chExt cx="1080238" cy="878245"/>
              </a:xfrm>
            </p:grpSpPr>
            <p:grpSp>
              <p:nvGrpSpPr>
                <p:cNvPr id="60" name="Group 59"/>
                <p:cNvGrpSpPr>
                  <a:grpSpLocks noChangeAspect="1"/>
                </p:cNvGrpSpPr>
                <p:nvPr/>
              </p:nvGrpSpPr>
              <p:grpSpPr>
                <a:xfrm>
                  <a:off x="4515421" y="2307791"/>
                  <a:ext cx="191386" cy="111523"/>
                  <a:chOff x="5070108" y="2180814"/>
                  <a:chExt cx="580558" cy="324294"/>
                </a:xfrm>
              </p:grpSpPr>
              <p:sp>
                <p:nvSpPr>
                  <p:cNvPr id="82" name="Oval 81"/>
                  <p:cNvSpPr/>
                  <p:nvPr/>
                </p:nvSpPr>
                <p:spPr>
                  <a:xfrm>
                    <a:off x="5070108" y="2180815"/>
                    <a:ext cx="318976" cy="324293"/>
                  </a:xfrm>
                  <a:prstGeom prst="ellipse">
                    <a:avLst/>
                  </a:prstGeom>
                  <a:gradFill flip="none" rotWithShape="1">
                    <a:gsLst>
                      <a:gs pos="62868">
                        <a:schemeClr val="bg1">
                          <a:lumMod val="50000"/>
                        </a:schemeClr>
                      </a:gs>
                      <a:gs pos="0">
                        <a:schemeClr val="bg1"/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600"/>
                  </a:p>
                </p:txBody>
              </p:sp>
              <p:sp>
                <p:nvSpPr>
                  <p:cNvPr id="83" name="Oval 82"/>
                  <p:cNvSpPr/>
                  <p:nvPr/>
                </p:nvSpPr>
                <p:spPr>
                  <a:xfrm>
                    <a:off x="5331690" y="2180814"/>
                    <a:ext cx="318976" cy="324293"/>
                  </a:xfrm>
                  <a:prstGeom prst="ellipse">
                    <a:avLst/>
                  </a:prstGeom>
                  <a:gradFill flip="none" rotWithShape="1">
                    <a:gsLst>
                      <a:gs pos="62868">
                        <a:schemeClr val="bg1">
                          <a:lumMod val="50000"/>
                        </a:schemeClr>
                      </a:gs>
                      <a:gs pos="0">
                        <a:schemeClr val="bg1"/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600"/>
                  </a:p>
                </p:txBody>
              </p:sp>
            </p:grpSp>
            <p:grpSp>
              <p:nvGrpSpPr>
                <p:cNvPr id="61" name="Group 60"/>
                <p:cNvGrpSpPr>
                  <a:grpSpLocks noChangeAspect="1"/>
                </p:cNvGrpSpPr>
                <p:nvPr/>
              </p:nvGrpSpPr>
              <p:grpSpPr>
                <a:xfrm rot="2050269">
                  <a:off x="4786512" y="1960143"/>
                  <a:ext cx="191386" cy="111523"/>
                  <a:chOff x="5070108" y="2180814"/>
                  <a:chExt cx="580558" cy="324294"/>
                </a:xfrm>
              </p:grpSpPr>
              <p:sp>
                <p:nvSpPr>
                  <p:cNvPr id="80" name="Oval 79"/>
                  <p:cNvSpPr/>
                  <p:nvPr/>
                </p:nvSpPr>
                <p:spPr>
                  <a:xfrm>
                    <a:off x="5070108" y="2180815"/>
                    <a:ext cx="318976" cy="324293"/>
                  </a:xfrm>
                  <a:prstGeom prst="ellipse">
                    <a:avLst/>
                  </a:prstGeom>
                  <a:gradFill flip="none" rotWithShape="1">
                    <a:gsLst>
                      <a:gs pos="62868">
                        <a:schemeClr val="bg1">
                          <a:lumMod val="50000"/>
                        </a:schemeClr>
                      </a:gs>
                      <a:gs pos="0">
                        <a:schemeClr val="bg1"/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600"/>
                  </a:p>
                </p:txBody>
              </p:sp>
              <p:sp>
                <p:nvSpPr>
                  <p:cNvPr id="81" name="Oval 80"/>
                  <p:cNvSpPr/>
                  <p:nvPr/>
                </p:nvSpPr>
                <p:spPr>
                  <a:xfrm>
                    <a:off x="5331690" y="2180814"/>
                    <a:ext cx="318976" cy="324293"/>
                  </a:xfrm>
                  <a:prstGeom prst="ellipse">
                    <a:avLst/>
                  </a:prstGeom>
                  <a:gradFill flip="none" rotWithShape="1">
                    <a:gsLst>
                      <a:gs pos="62868">
                        <a:schemeClr val="bg1">
                          <a:lumMod val="50000"/>
                        </a:schemeClr>
                      </a:gs>
                      <a:gs pos="0">
                        <a:schemeClr val="bg1"/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600"/>
                  </a:p>
                </p:txBody>
              </p:sp>
            </p:grpSp>
            <p:grpSp>
              <p:nvGrpSpPr>
                <p:cNvPr id="62" name="Group 61"/>
                <p:cNvGrpSpPr>
                  <a:grpSpLocks noChangeAspect="1"/>
                </p:cNvGrpSpPr>
                <p:nvPr/>
              </p:nvGrpSpPr>
              <p:grpSpPr>
                <a:xfrm rot="19851917">
                  <a:off x="4822184" y="2254479"/>
                  <a:ext cx="191386" cy="111523"/>
                  <a:chOff x="5070108" y="2180814"/>
                  <a:chExt cx="580558" cy="324294"/>
                </a:xfrm>
              </p:grpSpPr>
              <p:sp>
                <p:nvSpPr>
                  <p:cNvPr id="78" name="Oval 77"/>
                  <p:cNvSpPr/>
                  <p:nvPr/>
                </p:nvSpPr>
                <p:spPr>
                  <a:xfrm>
                    <a:off x="5070108" y="2180815"/>
                    <a:ext cx="318976" cy="324293"/>
                  </a:xfrm>
                  <a:prstGeom prst="ellipse">
                    <a:avLst/>
                  </a:prstGeom>
                  <a:gradFill flip="none" rotWithShape="1">
                    <a:gsLst>
                      <a:gs pos="62868">
                        <a:schemeClr val="bg1">
                          <a:lumMod val="50000"/>
                        </a:schemeClr>
                      </a:gs>
                      <a:gs pos="0">
                        <a:schemeClr val="bg1"/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600"/>
                  </a:p>
                </p:txBody>
              </p:sp>
              <p:sp>
                <p:nvSpPr>
                  <p:cNvPr id="79" name="Oval 78"/>
                  <p:cNvSpPr/>
                  <p:nvPr/>
                </p:nvSpPr>
                <p:spPr>
                  <a:xfrm>
                    <a:off x="5331690" y="2180814"/>
                    <a:ext cx="318976" cy="324293"/>
                  </a:xfrm>
                  <a:prstGeom prst="ellipse">
                    <a:avLst/>
                  </a:prstGeom>
                  <a:gradFill flip="none" rotWithShape="1">
                    <a:gsLst>
                      <a:gs pos="62868">
                        <a:schemeClr val="bg1">
                          <a:lumMod val="50000"/>
                        </a:schemeClr>
                      </a:gs>
                      <a:gs pos="0">
                        <a:schemeClr val="bg1"/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600"/>
                  </a:p>
                </p:txBody>
              </p:sp>
            </p:grpSp>
            <p:grpSp>
              <p:nvGrpSpPr>
                <p:cNvPr id="63" name="Group 62"/>
                <p:cNvGrpSpPr>
                  <a:grpSpLocks noChangeAspect="1"/>
                </p:cNvGrpSpPr>
                <p:nvPr/>
              </p:nvGrpSpPr>
              <p:grpSpPr>
                <a:xfrm rot="18472006">
                  <a:off x="4370244" y="1886714"/>
                  <a:ext cx="228262" cy="111524"/>
                  <a:chOff x="5009003" y="2180813"/>
                  <a:chExt cx="692420" cy="324296"/>
                </a:xfrm>
              </p:grpSpPr>
              <p:sp>
                <p:nvSpPr>
                  <p:cNvPr id="76" name="Oval 75"/>
                  <p:cNvSpPr/>
                  <p:nvPr/>
                </p:nvSpPr>
                <p:spPr>
                  <a:xfrm>
                    <a:off x="5009003" y="2180816"/>
                    <a:ext cx="380081" cy="324293"/>
                  </a:xfrm>
                  <a:prstGeom prst="ellipse">
                    <a:avLst/>
                  </a:prstGeom>
                  <a:gradFill flip="none" rotWithShape="1">
                    <a:gsLst>
                      <a:gs pos="62868">
                        <a:schemeClr val="bg1">
                          <a:lumMod val="50000"/>
                        </a:schemeClr>
                      </a:gs>
                      <a:gs pos="0">
                        <a:schemeClr val="bg1"/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600"/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>
                  <a:xfrm>
                    <a:off x="5331686" y="2180813"/>
                    <a:ext cx="369737" cy="324294"/>
                  </a:xfrm>
                  <a:prstGeom prst="ellipse">
                    <a:avLst/>
                  </a:prstGeom>
                  <a:gradFill flip="none" rotWithShape="1">
                    <a:gsLst>
                      <a:gs pos="62868">
                        <a:schemeClr val="bg1">
                          <a:lumMod val="50000"/>
                        </a:schemeClr>
                      </a:gs>
                      <a:gs pos="0">
                        <a:schemeClr val="bg1"/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600"/>
                  </a:p>
                </p:txBody>
              </p:sp>
            </p:grpSp>
            <p:grpSp>
              <p:nvGrpSpPr>
                <p:cNvPr id="64" name="Group 63"/>
                <p:cNvGrpSpPr/>
                <p:nvPr/>
              </p:nvGrpSpPr>
              <p:grpSpPr>
                <a:xfrm rot="4947621">
                  <a:off x="5041992" y="2256928"/>
                  <a:ext cx="240820" cy="250513"/>
                  <a:chOff x="4953288" y="2752872"/>
                  <a:chExt cx="240820" cy="250513"/>
                </a:xfrm>
              </p:grpSpPr>
              <p:sp>
                <p:nvSpPr>
                  <p:cNvPr id="74" name="Oval 73"/>
                  <p:cNvSpPr/>
                  <p:nvPr/>
                </p:nvSpPr>
                <p:spPr>
                  <a:xfrm>
                    <a:off x="4953288" y="2752872"/>
                    <a:ext cx="178269" cy="166532"/>
                  </a:xfrm>
                  <a:prstGeom prst="ellipse">
                    <a:avLst/>
                  </a:prstGeom>
                  <a:gradFill flip="none" rotWithShape="1">
                    <a:gsLst>
                      <a:gs pos="86734">
                        <a:schemeClr val="tx1">
                          <a:lumMod val="95000"/>
                          <a:lumOff val="5000"/>
                        </a:schemeClr>
                      </a:gs>
                      <a:gs pos="60216">
                        <a:schemeClr val="tx1">
                          <a:lumMod val="75000"/>
                          <a:lumOff val="2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1350"/>
                  </a:p>
                </p:txBody>
              </p:sp>
              <p:sp>
                <p:nvSpPr>
                  <p:cNvPr id="75" name="Oval 74"/>
                  <p:cNvSpPr/>
                  <p:nvPr/>
                </p:nvSpPr>
                <p:spPr>
                  <a:xfrm>
                    <a:off x="5069006" y="2882312"/>
                    <a:ext cx="125102" cy="121073"/>
                  </a:xfrm>
                  <a:prstGeom prst="ellipse">
                    <a:avLst/>
                  </a:prstGeom>
                  <a:gradFill>
                    <a:gsLst>
                      <a:gs pos="50457">
                        <a:srgbClr val="C00000"/>
                      </a:gs>
                      <a:gs pos="8852">
                        <a:srgbClr val="FF0000"/>
                      </a:gs>
                      <a:gs pos="86734">
                        <a:srgbClr val="FF0000"/>
                      </a:gs>
                      <a:gs pos="60216">
                        <a:srgbClr val="C00000"/>
                      </a:gs>
                      <a:gs pos="0">
                        <a:schemeClr val="bg1"/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1350"/>
                  </a:p>
                </p:txBody>
              </p:sp>
            </p:grpSp>
            <p:grpSp>
              <p:nvGrpSpPr>
                <p:cNvPr id="65" name="Group 64"/>
                <p:cNvGrpSpPr/>
                <p:nvPr/>
              </p:nvGrpSpPr>
              <p:grpSpPr>
                <a:xfrm rot="1118737">
                  <a:off x="4207420" y="2142765"/>
                  <a:ext cx="240963" cy="278738"/>
                  <a:chOff x="4953145" y="2724646"/>
                  <a:chExt cx="240963" cy="278738"/>
                </a:xfrm>
              </p:grpSpPr>
              <p:sp>
                <p:nvSpPr>
                  <p:cNvPr id="72" name="Oval 71"/>
                  <p:cNvSpPr/>
                  <p:nvPr/>
                </p:nvSpPr>
                <p:spPr>
                  <a:xfrm>
                    <a:off x="4953145" y="2724646"/>
                    <a:ext cx="178271" cy="194880"/>
                  </a:xfrm>
                  <a:prstGeom prst="ellipse">
                    <a:avLst/>
                  </a:prstGeom>
                  <a:gradFill flip="none" rotWithShape="1">
                    <a:gsLst>
                      <a:gs pos="86734">
                        <a:schemeClr val="tx1">
                          <a:lumMod val="95000"/>
                          <a:lumOff val="5000"/>
                        </a:schemeClr>
                      </a:gs>
                      <a:gs pos="60216">
                        <a:schemeClr val="tx1">
                          <a:lumMod val="75000"/>
                          <a:lumOff val="2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1350"/>
                  </a:p>
                </p:txBody>
              </p:sp>
              <p:sp>
                <p:nvSpPr>
                  <p:cNvPr id="73" name="Oval 72"/>
                  <p:cNvSpPr/>
                  <p:nvPr/>
                </p:nvSpPr>
                <p:spPr>
                  <a:xfrm>
                    <a:off x="5069006" y="2867737"/>
                    <a:ext cx="125102" cy="135647"/>
                  </a:xfrm>
                  <a:prstGeom prst="ellipse">
                    <a:avLst/>
                  </a:prstGeom>
                  <a:gradFill>
                    <a:gsLst>
                      <a:gs pos="50457">
                        <a:srgbClr val="C00000"/>
                      </a:gs>
                      <a:gs pos="8852">
                        <a:srgbClr val="FF0000"/>
                      </a:gs>
                      <a:gs pos="86734">
                        <a:srgbClr val="FF0000"/>
                      </a:gs>
                      <a:gs pos="60216">
                        <a:srgbClr val="C00000"/>
                      </a:gs>
                      <a:gs pos="0">
                        <a:schemeClr val="bg1"/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1350"/>
                  </a:p>
                </p:txBody>
              </p:sp>
            </p:grpSp>
            <p:grpSp>
              <p:nvGrpSpPr>
                <p:cNvPr id="66" name="Group 65"/>
                <p:cNvGrpSpPr/>
                <p:nvPr/>
              </p:nvGrpSpPr>
              <p:grpSpPr>
                <a:xfrm rot="4477804">
                  <a:off x="4447587" y="2460923"/>
                  <a:ext cx="240820" cy="250513"/>
                  <a:chOff x="4953288" y="2752872"/>
                  <a:chExt cx="240820" cy="250513"/>
                </a:xfrm>
              </p:grpSpPr>
              <p:sp>
                <p:nvSpPr>
                  <p:cNvPr id="70" name="Oval 69"/>
                  <p:cNvSpPr/>
                  <p:nvPr/>
                </p:nvSpPr>
                <p:spPr>
                  <a:xfrm>
                    <a:off x="4953288" y="2752872"/>
                    <a:ext cx="178269" cy="166532"/>
                  </a:xfrm>
                  <a:prstGeom prst="ellipse">
                    <a:avLst/>
                  </a:prstGeom>
                  <a:gradFill flip="none" rotWithShape="1">
                    <a:gsLst>
                      <a:gs pos="86734">
                        <a:schemeClr val="tx1">
                          <a:lumMod val="95000"/>
                          <a:lumOff val="5000"/>
                        </a:schemeClr>
                      </a:gs>
                      <a:gs pos="60216">
                        <a:schemeClr val="tx1">
                          <a:lumMod val="75000"/>
                          <a:lumOff val="2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1350"/>
                  </a:p>
                </p:txBody>
              </p:sp>
              <p:sp>
                <p:nvSpPr>
                  <p:cNvPr id="71" name="Oval 70"/>
                  <p:cNvSpPr/>
                  <p:nvPr/>
                </p:nvSpPr>
                <p:spPr>
                  <a:xfrm>
                    <a:off x="5069006" y="2882312"/>
                    <a:ext cx="125102" cy="121073"/>
                  </a:xfrm>
                  <a:prstGeom prst="ellipse">
                    <a:avLst/>
                  </a:prstGeom>
                  <a:gradFill>
                    <a:gsLst>
                      <a:gs pos="50457">
                        <a:srgbClr val="C00000"/>
                      </a:gs>
                      <a:gs pos="8852">
                        <a:srgbClr val="FF0000"/>
                      </a:gs>
                      <a:gs pos="86734">
                        <a:srgbClr val="FF0000"/>
                      </a:gs>
                      <a:gs pos="60216">
                        <a:srgbClr val="C00000"/>
                      </a:gs>
                      <a:gs pos="0">
                        <a:schemeClr val="bg1"/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1350"/>
                  </a:p>
                </p:txBody>
              </p:sp>
            </p:grpSp>
            <p:grpSp>
              <p:nvGrpSpPr>
                <p:cNvPr id="67" name="Group 66"/>
                <p:cNvGrpSpPr/>
                <p:nvPr/>
              </p:nvGrpSpPr>
              <p:grpSpPr>
                <a:xfrm rot="1391411">
                  <a:off x="4541110" y="1943449"/>
                  <a:ext cx="240820" cy="277267"/>
                  <a:chOff x="4953288" y="2726119"/>
                  <a:chExt cx="240820" cy="277267"/>
                </a:xfrm>
              </p:grpSpPr>
              <p:sp>
                <p:nvSpPr>
                  <p:cNvPr id="68" name="Oval 67"/>
                  <p:cNvSpPr/>
                  <p:nvPr/>
                </p:nvSpPr>
                <p:spPr>
                  <a:xfrm>
                    <a:off x="4953288" y="2726119"/>
                    <a:ext cx="178269" cy="193285"/>
                  </a:xfrm>
                  <a:prstGeom prst="ellipse">
                    <a:avLst/>
                  </a:prstGeom>
                  <a:gradFill flip="none" rotWithShape="1">
                    <a:gsLst>
                      <a:gs pos="86734">
                        <a:schemeClr val="tx1">
                          <a:lumMod val="95000"/>
                          <a:lumOff val="5000"/>
                        </a:schemeClr>
                      </a:gs>
                      <a:gs pos="60216">
                        <a:schemeClr val="tx1">
                          <a:lumMod val="75000"/>
                          <a:lumOff val="25000"/>
                        </a:schemeClr>
                      </a:gs>
                      <a:gs pos="0">
                        <a:schemeClr val="bg1">
                          <a:lumMod val="50000"/>
                        </a:schemeClr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1350"/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>
                  <a:xfrm>
                    <a:off x="5069006" y="2865521"/>
                    <a:ext cx="125102" cy="137865"/>
                  </a:xfrm>
                  <a:prstGeom prst="ellipse">
                    <a:avLst/>
                  </a:prstGeom>
                  <a:gradFill>
                    <a:gsLst>
                      <a:gs pos="50457">
                        <a:srgbClr val="C00000"/>
                      </a:gs>
                      <a:gs pos="8852">
                        <a:srgbClr val="FF0000"/>
                      </a:gs>
                      <a:gs pos="86734">
                        <a:srgbClr val="FF0000"/>
                      </a:gs>
                      <a:gs pos="60216">
                        <a:srgbClr val="C00000"/>
                      </a:gs>
                      <a:gs pos="0">
                        <a:schemeClr val="bg1"/>
                      </a:gs>
                      <a:gs pos="78000">
                        <a:srgbClr val="FF0000"/>
                      </a:gs>
                      <a:gs pos="100000">
                        <a:schemeClr val="accent2">
                          <a:lumMod val="10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 sz="1350"/>
                  </a:p>
                </p:txBody>
              </p:sp>
            </p:grpSp>
          </p:grpSp>
          <p:grpSp>
            <p:nvGrpSpPr>
              <p:cNvPr id="86" name="Group 85"/>
              <p:cNvGrpSpPr/>
              <p:nvPr/>
            </p:nvGrpSpPr>
            <p:grpSpPr>
              <a:xfrm>
                <a:off x="1495415" y="4524190"/>
                <a:ext cx="412152" cy="412662"/>
                <a:chOff x="6168696" y="4940406"/>
                <a:chExt cx="245338" cy="292758"/>
              </a:xfrm>
            </p:grpSpPr>
            <p:sp>
              <p:nvSpPr>
                <p:cNvPr id="87" name="Oval 86"/>
                <p:cNvSpPr/>
                <p:nvPr/>
              </p:nvSpPr>
              <p:spPr>
                <a:xfrm rot="19851917">
                  <a:off x="6168696" y="5118210"/>
                  <a:ext cx="77034" cy="86691"/>
                </a:xfrm>
                <a:prstGeom prst="ellipse">
                  <a:avLst/>
                </a:prstGeom>
                <a:gradFill flip="none" rotWithShape="1">
                  <a:gsLst>
                    <a:gs pos="62868">
                      <a:schemeClr val="bg1">
                        <a:lumMod val="50000"/>
                      </a:schemeClr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600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 rot="4947621">
                  <a:off x="6220471" y="5045594"/>
                  <a:ext cx="138576" cy="122000"/>
                </a:xfrm>
                <a:prstGeom prst="ellipse">
                  <a:avLst/>
                </a:prstGeom>
                <a:gradFill flip="none" rotWithShape="1">
                  <a:gsLst>
                    <a:gs pos="86734">
                      <a:schemeClr val="tx1">
                        <a:lumMod val="95000"/>
                        <a:lumOff val="5000"/>
                      </a:schemeClr>
                    </a:gs>
                    <a:gs pos="60216">
                      <a:schemeClr val="tx1">
                        <a:lumMod val="75000"/>
                        <a:lumOff val="2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 rot="19851917">
                  <a:off x="6239942" y="4940406"/>
                  <a:ext cx="77034" cy="86691"/>
                </a:xfrm>
                <a:prstGeom prst="ellipse">
                  <a:avLst/>
                </a:prstGeom>
                <a:gradFill flip="none" rotWithShape="1">
                  <a:gsLst>
                    <a:gs pos="62868">
                      <a:schemeClr val="bg1">
                        <a:lumMod val="50000"/>
                      </a:schemeClr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600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 rot="19851917">
                  <a:off x="6337000" y="5146473"/>
                  <a:ext cx="77034" cy="86691"/>
                </a:xfrm>
                <a:prstGeom prst="ellipse">
                  <a:avLst/>
                </a:prstGeom>
                <a:gradFill flip="none" rotWithShape="1">
                  <a:gsLst>
                    <a:gs pos="62868">
                      <a:schemeClr val="bg1">
                        <a:lumMod val="50000"/>
                      </a:schemeClr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600"/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1323714" y="3294536"/>
                <a:ext cx="461103" cy="249414"/>
                <a:chOff x="4681068" y="5784143"/>
                <a:chExt cx="286440" cy="140582"/>
              </a:xfrm>
            </p:grpSpPr>
            <p:sp>
              <p:nvSpPr>
                <p:cNvPr id="92" name="Oval 91"/>
                <p:cNvSpPr/>
                <p:nvPr/>
              </p:nvSpPr>
              <p:spPr>
                <a:xfrm rot="4947621">
                  <a:off x="4755000" y="5792431"/>
                  <a:ext cx="138576" cy="122000"/>
                </a:xfrm>
                <a:prstGeom prst="ellipse">
                  <a:avLst/>
                </a:prstGeom>
                <a:gradFill flip="none" rotWithShape="1">
                  <a:gsLst>
                    <a:gs pos="86734">
                      <a:schemeClr val="tx1">
                        <a:lumMod val="95000"/>
                        <a:lumOff val="5000"/>
                      </a:schemeClr>
                    </a:gs>
                    <a:gs pos="60216">
                      <a:schemeClr val="tx1">
                        <a:lumMod val="75000"/>
                        <a:lumOff val="2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 rot="4947621">
                  <a:off x="4874536" y="5809082"/>
                  <a:ext cx="97247" cy="88697"/>
                </a:xfrm>
                <a:prstGeom prst="ellipse">
                  <a:avLst/>
                </a:prstGeom>
                <a:gradFill>
                  <a:gsLst>
                    <a:gs pos="50457">
                      <a:srgbClr val="C00000"/>
                    </a:gs>
                    <a:gs pos="8852">
                      <a:srgbClr val="FF0000"/>
                    </a:gs>
                    <a:gs pos="86734">
                      <a:srgbClr val="FF0000"/>
                    </a:gs>
                    <a:gs pos="60216">
                      <a:srgbClr val="C00000"/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rot="4947621">
                  <a:off x="4676793" y="5831753"/>
                  <a:ext cx="97247" cy="88697"/>
                </a:xfrm>
                <a:prstGeom prst="ellipse">
                  <a:avLst/>
                </a:prstGeom>
                <a:gradFill>
                  <a:gsLst>
                    <a:gs pos="50457">
                      <a:srgbClr val="C00000"/>
                    </a:gs>
                    <a:gs pos="8852">
                      <a:srgbClr val="FF0000"/>
                    </a:gs>
                    <a:gs pos="86734">
                      <a:srgbClr val="FF0000"/>
                    </a:gs>
                    <a:gs pos="60216">
                      <a:srgbClr val="C00000"/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</p:grpSp>
          <p:grpSp>
            <p:nvGrpSpPr>
              <p:cNvPr id="95" name="Group 94"/>
              <p:cNvGrpSpPr/>
              <p:nvPr/>
            </p:nvGrpSpPr>
            <p:grpSpPr>
              <a:xfrm>
                <a:off x="1538000" y="5061936"/>
                <a:ext cx="433597" cy="249139"/>
                <a:chOff x="4681068" y="5784143"/>
                <a:chExt cx="286440" cy="140582"/>
              </a:xfrm>
            </p:grpSpPr>
            <p:sp>
              <p:nvSpPr>
                <p:cNvPr id="96" name="Oval 95"/>
                <p:cNvSpPr/>
                <p:nvPr/>
              </p:nvSpPr>
              <p:spPr>
                <a:xfrm rot="4947621">
                  <a:off x="4755000" y="5792431"/>
                  <a:ext cx="138576" cy="122000"/>
                </a:xfrm>
                <a:prstGeom prst="ellipse">
                  <a:avLst/>
                </a:prstGeom>
                <a:gradFill flip="none" rotWithShape="1">
                  <a:gsLst>
                    <a:gs pos="86734">
                      <a:schemeClr val="tx1">
                        <a:lumMod val="95000"/>
                        <a:lumOff val="5000"/>
                      </a:schemeClr>
                    </a:gs>
                    <a:gs pos="60216">
                      <a:schemeClr val="tx1">
                        <a:lumMod val="75000"/>
                        <a:lumOff val="2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rot="4947621">
                  <a:off x="4874536" y="5809082"/>
                  <a:ext cx="97247" cy="88697"/>
                </a:xfrm>
                <a:prstGeom prst="ellipse">
                  <a:avLst/>
                </a:prstGeom>
                <a:gradFill>
                  <a:gsLst>
                    <a:gs pos="50457">
                      <a:srgbClr val="C00000"/>
                    </a:gs>
                    <a:gs pos="8852">
                      <a:srgbClr val="FF0000"/>
                    </a:gs>
                    <a:gs pos="86734">
                      <a:srgbClr val="FF0000"/>
                    </a:gs>
                    <a:gs pos="60216">
                      <a:srgbClr val="C00000"/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 rot="4947621">
                  <a:off x="4676793" y="5831753"/>
                  <a:ext cx="97247" cy="88697"/>
                </a:xfrm>
                <a:prstGeom prst="ellipse">
                  <a:avLst/>
                </a:prstGeom>
                <a:gradFill>
                  <a:gsLst>
                    <a:gs pos="50457">
                      <a:srgbClr val="C00000"/>
                    </a:gs>
                    <a:gs pos="8852">
                      <a:srgbClr val="FF0000"/>
                    </a:gs>
                    <a:gs pos="86734">
                      <a:srgbClr val="FF0000"/>
                    </a:gs>
                    <a:gs pos="60216">
                      <a:srgbClr val="C00000"/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 rot="1899122">
                <a:off x="2100418" y="3276085"/>
                <a:ext cx="354510" cy="236368"/>
                <a:chOff x="5071112" y="5703131"/>
                <a:chExt cx="1039870" cy="630252"/>
              </a:xfrm>
            </p:grpSpPr>
            <p:sp>
              <p:nvSpPr>
                <p:cNvPr id="100" name="Oval 99"/>
                <p:cNvSpPr/>
                <p:nvPr/>
              </p:nvSpPr>
              <p:spPr>
                <a:xfrm rot="19851917">
                  <a:off x="5778019" y="5967717"/>
                  <a:ext cx="332963" cy="328643"/>
                </a:xfrm>
                <a:prstGeom prst="ellipse">
                  <a:avLst/>
                </a:prstGeom>
                <a:gradFill flip="none" rotWithShape="1">
                  <a:gsLst>
                    <a:gs pos="62868">
                      <a:schemeClr val="bg1">
                        <a:lumMod val="50000"/>
                      </a:schemeClr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600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 rot="4947621">
                  <a:off x="5328534" y="5707651"/>
                  <a:ext cx="521651" cy="512612"/>
                </a:xfrm>
                <a:prstGeom prst="ellipse">
                  <a:avLst/>
                </a:prstGeom>
                <a:gradFill>
                  <a:gsLst>
                    <a:gs pos="50457">
                      <a:srgbClr val="C00000"/>
                    </a:gs>
                    <a:gs pos="8852">
                      <a:srgbClr val="FF0000"/>
                    </a:gs>
                    <a:gs pos="86734">
                      <a:srgbClr val="FF0000"/>
                    </a:gs>
                    <a:gs pos="60216">
                      <a:srgbClr val="C00000"/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 rot="19851917">
                  <a:off x="5071112" y="6004740"/>
                  <a:ext cx="332963" cy="328643"/>
                </a:xfrm>
                <a:prstGeom prst="ellipse">
                  <a:avLst/>
                </a:prstGeom>
                <a:gradFill flip="none" rotWithShape="1">
                  <a:gsLst>
                    <a:gs pos="62868">
                      <a:schemeClr val="bg1">
                        <a:lumMod val="50000"/>
                      </a:schemeClr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600"/>
                </a:p>
              </p:txBody>
            </p:sp>
          </p:grpSp>
          <p:grpSp>
            <p:nvGrpSpPr>
              <p:cNvPr id="103" name="Group 102"/>
              <p:cNvGrpSpPr/>
              <p:nvPr/>
            </p:nvGrpSpPr>
            <p:grpSpPr>
              <a:xfrm rot="5191874">
                <a:off x="2044361" y="3667456"/>
                <a:ext cx="354510" cy="236368"/>
                <a:chOff x="5071112" y="5703131"/>
                <a:chExt cx="1039870" cy="630252"/>
              </a:xfrm>
            </p:grpSpPr>
            <p:sp>
              <p:nvSpPr>
                <p:cNvPr id="104" name="Oval 103"/>
                <p:cNvSpPr/>
                <p:nvPr/>
              </p:nvSpPr>
              <p:spPr>
                <a:xfrm rot="19851917">
                  <a:off x="5778019" y="5967717"/>
                  <a:ext cx="332963" cy="328643"/>
                </a:xfrm>
                <a:prstGeom prst="ellipse">
                  <a:avLst/>
                </a:prstGeom>
                <a:gradFill flip="none" rotWithShape="1">
                  <a:gsLst>
                    <a:gs pos="62868">
                      <a:schemeClr val="bg1">
                        <a:lumMod val="50000"/>
                      </a:schemeClr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600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 rot="4947621">
                  <a:off x="5328534" y="5707651"/>
                  <a:ext cx="521651" cy="512612"/>
                </a:xfrm>
                <a:prstGeom prst="ellipse">
                  <a:avLst/>
                </a:prstGeom>
                <a:gradFill>
                  <a:gsLst>
                    <a:gs pos="50457">
                      <a:srgbClr val="C00000"/>
                    </a:gs>
                    <a:gs pos="8852">
                      <a:srgbClr val="FF0000"/>
                    </a:gs>
                    <a:gs pos="86734">
                      <a:srgbClr val="FF0000"/>
                    </a:gs>
                    <a:gs pos="60216">
                      <a:srgbClr val="C00000"/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 rot="19851917">
                  <a:off x="5071112" y="6004740"/>
                  <a:ext cx="332963" cy="328643"/>
                </a:xfrm>
                <a:prstGeom prst="ellipse">
                  <a:avLst/>
                </a:prstGeom>
                <a:gradFill flip="none" rotWithShape="1">
                  <a:gsLst>
                    <a:gs pos="62868">
                      <a:schemeClr val="bg1">
                        <a:lumMod val="50000"/>
                      </a:schemeClr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600"/>
                </a:p>
              </p:txBody>
            </p:sp>
          </p:grpSp>
          <p:grpSp>
            <p:nvGrpSpPr>
              <p:cNvPr id="107" name="Group 106"/>
              <p:cNvGrpSpPr/>
              <p:nvPr/>
            </p:nvGrpSpPr>
            <p:grpSpPr>
              <a:xfrm>
                <a:off x="1696788" y="5382662"/>
                <a:ext cx="354510" cy="236368"/>
                <a:chOff x="5071112" y="5703131"/>
                <a:chExt cx="1039870" cy="630252"/>
              </a:xfrm>
            </p:grpSpPr>
            <p:sp>
              <p:nvSpPr>
                <p:cNvPr id="108" name="Oval 107"/>
                <p:cNvSpPr/>
                <p:nvPr/>
              </p:nvSpPr>
              <p:spPr>
                <a:xfrm rot="19851917">
                  <a:off x="5778019" y="5967717"/>
                  <a:ext cx="332963" cy="328643"/>
                </a:xfrm>
                <a:prstGeom prst="ellipse">
                  <a:avLst/>
                </a:prstGeom>
                <a:gradFill flip="none" rotWithShape="1">
                  <a:gsLst>
                    <a:gs pos="62868">
                      <a:schemeClr val="bg1">
                        <a:lumMod val="50000"/>
                      </a:schemeClr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600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 rot="4947621">
                  <a:off x="5328534" y="5707651"/>
                  <a:ext cx="521651" cy="512612"/>
                </a:xfrm>
                <a:prstGeom prst="ellipse">
                  <a:avLst/>
                </a:prstGeom>
                <a:gradFill>
                  <a:gsLst>
                    <a:gs pos="50457">
                      <a:srgbClr val="C00000"/>
                    </a:gs>
                    <a:gs pos="8852">
                      <a:srgbClr val="FF0000"/>
                    </a:gs>
                    <a:gs pos="86734">
                      <a:srgbClr val="FF0000"/>
                    </a:gs>
                    <a:gs pos="60216">
                      <a:srgbClr val="C00000"/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 rot="19851917">
                  <a:off x="5071112" y="6004740"/>
                  <a:ext cx="332963" cy="328643"/>
                </a:xfrm>
                <a:prstGeom prst="ellipse">
                  <a:avLst/>
                </a:prstGeom>
                <a:gradFill flip="none" rotWithShape="1">
                  <a:gsLst>
                    <a:gs pos="62868">
                      <a:schemeClr val="bg1">
                        <a:lumMod val="50000"/>
                      </a:schemeClr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600"/>
                </a:p>
              </p:txBody>
            </p:sp>
          </p:grpSp>
          <p:grpSp>
            <p:nvGrpSpPr>
              <p:cNvPr id="111" name="Group 110"/>
              <p:cNvGrpSpPr/>
              <p:nvPr/>
            </p:nvGrpSpPr>
            <p:grpSpPr>
              <a:xfrm rot="19147977">
                <a:off x="1920965" y="4757059"/>
                <a:ext cx="433597" cy="249139"/>
                <a:chOff x="4681068" y="5784143"/>
                <a:chExt cx="286440" cy="140582"/>
              </a:xfrm>
            </p:grpSpPr>
            <p:sp>
              <p:nvSpPr>
                <p:cNvPr id="112" name="Oval 111"/>
                <p:cNvSpPr/>
                <p:nvPr/>
              </p:nvSpPr>
              <p:spPr>
                <a:xfrm rot="4947621">
                  <a:off x="4755000" y="5792431"/>
                  <a:ext cx="138576" cy="122000"/>
                </a:xfrm>
                <a:prstGeom prst="ellipse">
                  <a:avLst/>
                </a:prstGeom>
                <a:gradFill flip="none" rotWithShape="1">
                  <a:gsLst>
                    <a:gs pos="86734">
                      <a:schemeClr val="tx1">
                        <a:lumMod val="95000"/>
                        <a:lumOff val="5000"/>
                      </a:schemeClr>
                    </a:gs>
                    <a:gs pos="60216">
                      <a:schemeClr val="tx1">
                        <a:lumMod val="75000"/>
                        <a:lumOff val="2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 rot="4947621">
                  <a:off x="4874536" y="5809082"/>
                  <a:ext cx="97247" cy="88697"/>
                </a:xfrm>
                <a:prstGeom prst="ellipse">
                  <a:avLst/>
                </a:prstGeom>
                <a:gradFill>
                  <a:gsLst>
                    <a:gs pos="50457">
                      <a:srgbClr val="C00000"/>
                    </a:gs>
                    <a:gs pos="8852">
                      <a:srgbClr val="FF0000"/>
                    </a:gs>
                    <a:gs pos="86734">
                      <a:srgbClr val="FF0000"/>
                    </a:gs>
                    <a:gs pos="60216">
                      <a:srgbClr val="C00000"/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 rot="4947621">
                  <a:off x="4676793" y="5831753"/>
                  <a:ext cx="97247" cy="88697"/>
                </a:xfrm>
                <a:prstGeom prst="ellipse">
                  <a:avLst/>
                </a:prstGeom>
                <a:gradFill>
                  <a:gsLst>
                    <a:gs pos="50457">
                      <a:srgbClr val="C00000"/>
                    </a:gs>
                    <a:gs pos="8852">
                      <a:srgbClr val="FF0000"/>
                    </a:gs>
                    <a:gs pos="86734">
                      <a:srgbClr val="FF0000"/>
                    </a:gs>
                    <a:gs pos="60216">
                      <a:srgbClr val="C00000"/>
                    </a:gs>
                    <a:gs pos="0">
                      <a:schemeClr val="bg1"/>
                    </a:gs>
                    <a:gs pos="78000">
                      <a:srgbClr val="FF0000"/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</p:grpSp>
        </p:grpSp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24434">
              <a:off x="2150477" y="2827666"/>
              <a:ext cx="1464292" cy="840304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1" t="13499" r="5939" b="17338"/>
            <a:stretch/>
          </p:blipFill>
          <p:spPr>
            <a:xfrm rot="7247214">
              <a:off x="3967727" y="2339669"/>
              <a:ext cx="1616989" cy="1335703"/>
            </a:xfrm>
            <a:prstGeom prst="rect">
              <a:avLst/>
            </a:prstGeom>
          </p:spPr>
        </p:pic>
        <p:grpSp>
          <p:nvGrpSpPr>
            <p:cNvPr id="120" name="Group 119"/>
            <p:cNvGrpSpPr/>
            <p:nvPr/>
          </p:nvGrpSpPr>
          <p:grpSpPr>
            <a:xfrm rot="3005292">
              <a:off x="2311297" y="4076136"/>
              <a:ext cx="1615412" cy="1692951"/>
              <a:chOff x="9103046" y="3980735"/>
              <a:chExt cx="2265171" cy="2043783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51834" y="4462603"/>
                <a:ext cx="262883" cy="224911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59578" y="5799607"/>
                <a:ext cx="262883" cy="224911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366337" y="5312352"/>
                <a:ext cx="262883" cy="224911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065802" y="5445278"/>
                <a:ext cx="262883" cy="224911"/>
              </a:xfrm>
              <a:prstGeom prst="rect">
                <a:avLst/>
              </a:prstGeom>
            </p:spPr>
          </p:pic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03046" y="4843436"/>
                <a:ext cx="262883" cy="224911"/>
              </a:xfrm>
              <a:prstGeom prst="rect">
                <a:avLst/>
              </a:prstGeom>
            </p:spPr>
          </p:pic>
          <p:pic>
            <p:nvPicPr>
              <p:cNvPr id="126" name="Picture 1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82675" y="4953574"/>
                <a:ext cx="262883" cy="224911"/>
              </a:xfrm>
              <a:prstGeom prst="rect">
                <a:avLst/>
              </a:prstGeom>
            </p:spPr>
          </p:pic>
          <p:pic>
            <p:nvPicPr>
              <p:cNvPr id="127" name="Picture 12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51419" y="4507076"/>
                <a:ext cx="262883" cy="224911"/>
              </a:xfrm>
              <a:prstGeom prst="rect">
                <a:avLst/>
              </a:prstGeom>
            </p:spPr>
          </p:pic>
          <p:grpSp>
            <p:nvGrpSpPr>
              <p:cNvPr id="128" name="Group 127"/>
              <p:cNvGrpSpPr/>
              <p:nvPr/>
            </p:nvGrpSpPr>
            <p:grpSpPr>
              <a:xfrm rot="17084683">
                <a:off x="9683691" y="5363521"/>
                <a:ext cx="614206" cy="498036"/>
                <a:chOff x="8668342" y="1750373"/>
                <a:chExt cx="3481583" cy="2222236"/>
              </a:xfrm>
            </p:grpSpPr>
            <p:pic>
              <p:nvPicPr>
                <p:cNvPr id="149" name="Picture 148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241" t="34918" r="31172" b="41779"/>
                <a:stretch/>
              </p:blipFill>
              <p:spPr>
                <a:xfrm>
                  <a:off x="8911007" y="2049552"/>
                  <a:ext cx="2802773" cy="1586386"/>
                </a:xfrm>
                <a:prstGeom prst="rect">
                  <a:avLst/>
                </a:prstGeom>
              </p:spPr>
            </p:pic>
            <p:sp>
              <p:nvSpPr>
                <p:cNvPr id="150" name="Rectangle 149"/>
                <p:cNvSpPr/>
                <p:nvPr/>
              </p:nvSpPr>
              <p:spPr>
                <a:xfrm rot="1506029">
                  <a:off x="10016325" y="1750373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 rot="1506029">
                  <a:off x="8668342" y="3299267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</p:grpSp>
          <p:grpSp>
            <p:nvGrpSpPr>
              <p:cNvPr id="129" name="Group 128"/>
              <p:cNvGrpSpPr/>
              <p:nvPr/>
            </p:nvGrpSpPr>
            <p:grpSpPr>
              <a:xfrm rot="13375697">
                <a:off x="10342034" y="5286996"/>
                <a:ext cx="614206" cy="498036"/>
                <a:chOff x="8668342" y="1750373"/>
                <a:chExt cx="3481583" cy="2222236"/>
              </a:xfrm>
            </p:grpSpPr>
            <p:pic>
              <p:nvPicPr>
                <p:cNvPr id="146" name="Picture 145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241" t="34918" r="31172" b="41779"/>
                <a:stretch/>
              </p:blipFill>
              <p:spPr>
                <a:xfrm>
                  <a:off x="8911007" y="2049552"/>
                  <a:ext cx="2802773" cy="1586386"/>
                </a:xfrm>
                <a:prstGeom prst="rect">
                  <a:avLst/>
                </a:prstGeom>
              </p:spPr>
            </p:pic>
            <p:sp>
              <p:nvSpPr>
                <p:cNvPr id="147" name="Rectangle 146"/>
                <p:cNvSpPr/>
                <p:nvPr/>
              </p:nvSpPr>
              <p:spPr>
                <a:xfrm rot="1506029">
                  <a:off x="10016325" y="1750373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48" name="Rectangle 147"/>
                <p:cNvSpPr/>
                <p:nvPr/>
              </p:nvSpPr>
              <p:spPr>
                <a:xfrm rot="1506029">
                  <a:off x="8668342" y="3299267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 rot="17698826">
                <a:off x="10810992" y="4832587"/>
                <a:ext cx="608399" cy="506051"/>
                <a:chOff x="8668342" y="1750373"/>
                <a:chExt cx="3481583" cy="2222236"/>
              </a:xfrm>
            </p:grpSpPr>
            <p:pic>
              <p:nvPicPr>
                <p:cNvPr id="143" name="Picture 142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241" t="34918" r="31172" b="41779"/>
                <a:stretch/>
              </p:blipFill>
              <p:spPr>
                <a:xfrm>
                  <a:off x="8911007" y="2049552"/>
                  <a:ext cx="2802773" cy="1586386"/>
                </a:xfrm>
                <a:prstGeom prst="rect">
                  <a:avLst/>
                </a:prstGeom>
              </p:spPr>
            </p:pic>
            <p:sp>
              <p:nvSpPr>
                <p:cNvPr id="144" name="Rectangle 143"/>
                <p:cNvSpPr/>
                <p:nvPr/>
              </p:nvSpPr>
              <p:spPr>
                <a:xfrm rot="1506029">
                  <a:off x="10016325" y="1750373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 rot="1506029">
                  <a:off x="8668342" y="3299267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</p:grpSp>
          <p:grpSp>
            <p:nvGrpSpPr>
              <p:cNvPr id="131" name="Group 130"/>
              <p:cNvGrpSpPr/>
              <p:nvPr/>
            </p:nvGrpSpPr>
            <p:grpSpPr>
              <a:xfrm rot="19170082">
                <a:off x="9433608" y="4785917"/>
                <a:ext cx="614206" cy="498036"/>
                <a:chOff x="8668342" y="1750373"/>
                <a:chExt cx="3481583" cy="2222236"/>
              </a:xfrm>
            </p:grpSpPr>
            <p:pic>
              <p:nvPicPr>
                <p:cNvPr id="140" name="Picture 13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241" t="34918" r="31172" b="41779"/>
                <a:stretch/>
              </p:blipFill>
              <p:spPr>
                <a:xfrm>
                  <a:off x="8911007" y="2049552"/>
                  <a:ext cx="2802773" cy="1586386"/>
                </a:xfrm>
                <a:prstGeom prst="rect">
                  <a:avLst/>
                </a:prstGeom>
              </p:spPr>
            </p:pic>
            <p:sp>
              <p:nvSpPr>
                <p:cNvPr id="141" name="Rectangle 140"/>
                <p:cNvSpPr/>
                <p:nvPr/>
              </p:nvSpPr>
              <p:spPr>
                <a:xfrm rot="1506029">
                  <a:off x="10016325" y="1750373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 rot="1506029">
                  <a:off x="8668342" y="3299267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</p:grpSp>
          <p:grpSp>
            <p:nvGrpSpPr>
              <p:cNvPr id="132" name="Group 131"/>
              <p:cNvGrpSpPr/>
              <p:nvPr/>
            </p:nvGrpSpPr>
            <p:grpSpPr>
              <a:xfrm rot="15435249">
                <a:off x="10057120" y="4212786"/>
                <a:ext cx="614206" cy="498036"/>
                <a:chOff x="8668342" y="1750373"/>
                <a:chExt cx="3481583" cy="2222236"/>
              </a:xfrm>
            </p:grpSpPr>
            <p:pic>
              <p:nvPicPr>
                <p:cNvPr id="137" name="Picture 136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241" t="34918" r="31172" b="41779"/>
                <a:stretch/>
              </p:blipFill>
              <p:spPr>
                <a:xfrm>
                  <a:off x="8911007" y="2049552"/>
                  <a:ext cx="2802773" cy="1586386"/>
                </a:xfrm>
                <a:prstGeom prst="rect">
                  <a:avLst/>
                </a:prstGeom>
              </p:spPr>
            </p:pic>
            <p:sp>
              <p:nvSpPr>
                <p:cNvPr id="138" name="Rectangle 137"/>
                <p:cNvSpPr/>
                <p:nvPr/>
              </p:nvSpPr>
              <p:spPr>
                <a:xfrm rot="1506029">
                  <a:off x="10016325" y="1750373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 rot="1506029">
                  <a:off x="8668342" y="3299267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</p:grpSp>
          <p:grpSp>
            <p:nvGrpSpPr>
              <p:cNvPr id="133" name="Group 132"/>
              <p:cNvGrpSpPr/>
              <p:nvPr/>
            </p:nvGrpSpPr>
            <p:grpSpPr>
              <a:xfrm rot="17482028">
                <a:off x="9170759" y="4038820"/>
                <a:ext cx="614206" cy="498036"/>
                <a:chOff x="8668342" y="1750373"/>
                <a:chExt cx="3481583" cy="2222236"/>
              </a:xfrm>
            </p:grpSpPr>
            <p:pic>
              <p:nvPicPr>
                <p:cNvPr id="134" name="Picture 133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241" t="34918" r="31172" b="41779"/>
                <a:stretch/>
              </p:blipFill>
              <p:spPr>
                <a:xfrm>
                  <a:off x="8911007" y="2049552"/>
                  <a:ext cx="2802773" cy="1586386"/>
                </a:xfrm>
                <a:prstGeom prst="rect">
                  <a:avLst/>
                </a:prstGeom>
              </p:spPr>
            </p:pic>
            <p:sp>
              <p:nvSpPr>
                <p:cNvPr id="135" name="Rectangle 134"/>
                <p:cNvSpPr/>
                <p:nvPr/>
              </p:nvSpPr>
              <p:spPr>
                <a:xfrm rot="1506029">
                  <a:off x="10016325" y="1750373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 rot="1506029">
                  <a:off x="8668342" y="3299267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</p:grpSp>
        </p:grpSp>
        <p:grpSp>
          <p:nvGrpSpPr>
            <p:cNvPr id="152" name="Group 151"/>
            <p:cNvGrpSpPr/>
            <p:nvPr/>
          </p:nvGrpSpPr>
          <p:grpSpPr>
            <a:xfrm rot="2976869">
              <a:off x="4028073" y="4225744"/>
              <a:ext cx="1432727" cy="1493327"/>
              <a:chOff x="9103046" y="3980735"/>
              <a:chExt cx="2265171" cy="2043783"/>
            </a:xfrm>
          </p:grpSpPr>
          <p:pic>
            <p:nvPicPr>
              <p:cNvPr id="153" name="Picture 15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51834" y="4462603"/>
                <a:ext cx="262883" cy="224911"/>
              </a:xfrm>
              <a:prstGeom prst="rect">
                <a:avLst/>
              </a:prstGeom>
            </p:spPr>
          </p:pic>
          <p:pic>
            <p:nvPicPr>
              <p:cNvPr id="154" name="Picture 15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59578" y="5799607"/>
                <a:ext cx="262883" cy="224911"/>
              </a:xfrm>
              <a:prstGeom prst="rect">
                <a:avLst/>
              </a:prstGeom>
            </p:spPr>
          </p:pic>
          <p:pic>
            <p:nvPicPr>
              <p:cNvPr id="155" name="Picture 15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366337" y="5312352"/>
                <a:ext cx="262883" cy="224911"/>
              </a:xfrm>
              <a:prstGeom prst="rect">
                <a:avLst/>
              </a:prstGeom>
            </p:spPr>
          </p:pic>
          <p:pic>
            <p:nvPicPr>
              <p:cNvPr id="156" name="Picture 15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065802" y="5445278"/>
                <a:ext cx="262883" cy="224911"/>
              </a:xfrm>
              <a:prstGeom prst="rect">
                <a:avLst/>
              </a:prstGeom>
            </p:spPr>
          </p:pic>
          <p:pic>
            <p:nvPicPr>
              <p:cNvPr id="157" name="Picture 15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03046" y="4843436"/>
                <a:ext cx="262883" cy="224911"/>
              </a:xfrm>
              <a:prstGeom prst="rect">
                <a:avLst/>
              </a:prstGeom>
            </p:spPr>
          </p:pic>
          <p:pic>
            <p:nvPicPr>
              <p:cNvPr id="158" name="Picture 15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82675" y="4953574"/>
                <a:ext cx="262883" cy="224911"/>
              </a:xfrm>
              <a:prstGeom prst="rect">
                <a:avLst/>
              </a:prstGeom>
            </p:spPr>
          </p:pic>
          <p:pic>
            <p:nvPicPr>
              <p:cNvPr id="159" name="Picture 15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51419" y="4507076"/>
                <a:ext cx="262883" cy="224911"/>
              </a:xfrm>
              <a:prstGeom prst="rect">
                <a:avLst/>
              </a:prstGeom>
            </p:spPr>
          </p:pic>
          <p:grpSp>
            <p:nvGrpSpPr>
              <p:cNvPr id="160" name="Group 159"/>
              <p:cNvGrpSpPr/>
              <p:nvPr/>
            </p:nvGrpSpPr>
            <p:grpSpPr>
              <a:xfrm rot="17084683">
                <a:off x="9683691" y="5363521"/>
                <a:ext cx="614206" cy="498036"/>
                <a:chOff x="8668342" y="1750373"/>
                <a:chExt cx="3481583" cy="2222236"/>
              </a:xfrm>
            </p:grpSpPr>
            <p:pic>
              <p:nvPicPr>
                <p:cNvPr id="181" name="Picture 180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241" t="34918" r="31172" b="41779"/>
                <a:stretch/>
              </p:blipFill>
              <p:spPr>
                <a:xfrm>
                  <a:off x="8911007" y="2049552"/>
                  <a:ext cx="2802773" cy="1586386"/>
                </a:xfrm>
                <a:prstGeom prst="rect">
                  <a:avLst/>
                </a:prstGeom>
              </p:spPr>
            </p:pic>
            <p:sp>
              <p:nvSpPr>
                <p:cNvPr id="182" name="Rectangle 181"/>
                <p:cNvSpPr/>
                <p:nvPr/>
              </p:nvSpPr>
              <p:spPr>
                <a:xfrm rot="1506029">
                  <a:off x="10016325" y="1750373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 rot="1506029">
                  <a:off x="8668342" y="3299267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</p:grpSp>
          <p:grpSp>
            <p:nvGrpSpPr>
              <p:cNvPr id="161" name="Group 160"/>
              <p:cNvGrpSpPr/>
              <p:nvPr/>
            </p:nvGrpSpPr>
            <p:grpSpPr>
              <a:xfrm rot="13375697">
                <a:off x="10342034" y="5286996"/>
                <a:ext cx="614206" cy="498036"/>
                <a:chOff x="8668342" y="1750373"/>
                <a:chExt cx="3481583" cy="2222236"/>
              </a:xfrm>
            </p:grpSpPr>
            <p:pic>
              <p:nvPicPr>
                <p:cNvPr id="178" name="Picture 17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241" t="34918" r="31172" b="41779"/>
                <a:stretch/>
              </p:blipFill>
              <p:spPr>
                <a:xfrm>
                  <a:off x="8911007" y="2049552"/>
                  <a:ext cx="2802773" cy="1586386"/>
                </a:xfrm>
                <a:prstGeom prst="rect">
                  <a:avLst/>
                </a:prstGeom>
              </p:spPr>
            </p:pic>
            <p:sp>
              <p:nvSpPr>
                <p:cNvPr id="179" name="Rectangle 178"/>
                <p:cNvSpPr/>
                <p:nvPr/>
              </p:nvSpPr>
              <p:spPr>
                <a:xfrm rot="1506029">
                  <a:off x="10016325" y="1750373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 rot="1506029">
                  <a:off x="8668342" y="3299267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</p:grpSp>
          <p:grpSp>
            <p:nvGrpSpPr>
              <p:cNvPr id="162" name="Group 161"/>
              <p:cNvGrpSpPr/>
              <p:nvPr/>
            </p:nvGrpSpPr>
            <p:grpSpPr>
              <a:xfrm rot="17698826">
                <a:off x="10810992" y="4832587"/>
                <a:ext cx="608399" cy="506051"/>
                <a:chOff x="8668342" y="1750373"/>
                <a:chExt cx="3481583" cy="2222236"/>
              </a:xfrm>
            </p:grpSpPr>
            <p:pic>
              <p:nvPicPr>
                <p:cNvPr id="175" name="Picture 174"/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241" t="34918" r="31172" b="41779"/>
                <a:stretch/>
              </p:blipFill>
              <p:spPr>
                <a:xfrm>
                  <a:off x="8911007" y="2049552"/>
                  <a:ext cx="2802773" cy="1586386"/>
                </a:xfrm>
                <a:prstGeom prst="rect">
                  <a:avLst/>
                </a:prstGeom>
              </p:spPr>
            </p:pic>
            <p:sp>
              <p:nvSpPr>
                <p:cNvPr id="176" name="Rectangle 175"/>
                <p:cNvSpPr/>
                <p:nvPr/>
              </p:nvSpPr>
              <p:spPr>
                <a:xfrm rot="1506029">
                  <a:off x="10016325" y="1750373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 rot="1506029">
                  <a:off x="8668342" y="3299267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</p:grpSp>
          <p:grpSp>
            <p:nvGrpSpPr>
              <p:cNvPr id="163" name="Group 162"/>
              <p:cNvGrpSpPr/>
              <p:nvPr/>
            </p:nvGrpSpPr>
            <p:grpSpPr>
              <a:xfrm rot="19170082">
                <a:off x="9433608" y="4785917"/>
                <a:ext cx="614206" cy="498036"/>
                <a:chOff x="8668342" y="1750373"/>
                <a:chExt cx="3481583" cy="2222236"/>
              </a:xfrm>
            </p:grpSpPr>
            <p:pic>
              <p:nvPicPr>
                <p:cNvPr id="172" name="Picture 171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241" t="34918" r="31172" b="41779"/>
                <a:stretch/>
              </p:blipFill>
              <p:spPr>
                <a:xfrm>
                  <a:off x="8911007" y="2049552"/>
                  <a:ext cx="2802773" cy="1586386"/>
                </a:xfrm>
                <a:prstGeom prst="rect">
                  <a:avLst/>
                </a:prstGeom>
              </p:spPr>
            </p:pic>
            <p:sp>
              <p:nvSpPr>
                <p:cNvPr id="173" name="Rectangle 172"/>
                <p:cNvSpPr/>
                <p:nvPr/>
              </p:nvSpPr>
              <p:spPr>
                <a:xfrm rot="1506029">
                  <a:off x="10016325" y="1750373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 rot="1506029">
                  <a:off x="8668342" y="3299267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</p:grpSp>
          <p:grpSp>
            <p:nvGrpSpPr>
              <p:cNvPr id="164" name="Group 163"/>
              <p:cNvGrpSpPr/>
              <p:nvPr/>
            </p:nvGrpSpPr>
            <p:grpSpPr>
              <a:xfrm rot="15435249">
                <a:off x="10057120" y="4212786"/>
                <a:ext cx="614206" cy="498036"/>
                <a:chOff x="8668342" y="1750373"/>
                <a:chExt cx="3481583" cy="2222236"/>
              </a:xfrm>
            </p:grpSpPr>
            <p:pic>
              <p:nvPicPr>
                <p:cNvPr id="169" name="Picture 168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241" t="34918" r="31172" b="41779"/>
                <a:stretch/>
              </p:blipFill>
              <p:spPr>
                <a:xfrm>
                  <a:off x="8911007" y="2049552"/>
                  <a:ext cx="2802773" cy="1586386"/>
                </a:xfrm>
                <a:prstGeom prst="rect">
                  <a:avLst/>
                </a:prstGeom>
              </p:spPr>
            </p:pic>
            <p:sp>
              <p:nvSpPr>
                <p:cNvPr id="170" name="Rectangle 169"/>
                <p:cNvSpPr/>
                <p:nvPr/>
              </p:nvSpPr>
              <p:spPr>
                <a:xfrm rot="1506029">
                  <a:off x="10016325" y="1750373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 rot="1506029">
                  <a:off x="8668342" y="3299267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 rot="17482028">
                <a:off x="9170759" y="4038820"/>
                <a:ext cx="614206" cy="498036"/>
                <a:chOff x="8668342" y="1750373"/>
                <a:chExt cx="3481583" cy="2222236"/>
              </a:xfrm>
            </p:grpSpPr>
            <p:pic>
              <p:nvPicPr>
                <p:cNvPr id="166" name="Picture 165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241" t="34918" r="31172" b="41779"/>
                <a:stretch/>
              </p:blipFill>
              <p:spPr>
                <a:xfrm>
                  <a:off x="8911007" y="2049552"/>
                  <a:ext cx="2802773" cy="1586386"/>
                </a:xfrm>
                <a:prstGeom prst="rect">
                  <a:avLst/>
                </a:prstGeom>
              </p:spPr>
            </p:pic>
            <p:sp>
              <p:nvSpPr>
                <p:cNvPr id="167" name="Rectangle 166"/>
                <p:cNvSpPr/>
                <p:nvPr/>
              </p:nvSpPr>
              <p:spPr>
                <a:xfrm rot="1506029">
                  <a:off x="10016325" y="1750373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 rot="1506029">
                  <a:off x="8668342" y="3299267"/>
                  <a:ext cx="2133600" cy="67334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0"/>
                </a:p>
              </p:txBody>
            </p:sp>
          </p:grpSp>
        </p:grpSp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2962" flipH="1">
              <a:off x="3618407" y="5493713"/>
              <a:ext cx="810971" cy="693831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38160" flipH="1">
              <a:off x="3698520" y="4151150"/>
              <a:ext cx="575412" cy="422056"/>
            </a:xfrm>
            <a:prstGeom prst="rect">
              <a:avLst/>
            </a:prstGeom>
          </p:spPr>
        </p:pic>
      </p:grpSp>
      <p:sp>
        <p:nvSpPr>
          <p:cNvPr id="188" name="TextBox 187"/>
          <p:cNvSpPr txBox="1"/>
          <p:nvPr/>
        </p:nvSpPr>
        <p:spPr>
          <a:xfrm>
            <a:off x="999827" y="4211560"/>
            <a:ext cx="7457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Increased</a:t>
            </a:r>
            <a:r>
              <a:rPr lang="sv-SE" dirty="0"/>
              <a:t> </a:t>
            </a:r>
            <a:r>
              <a:rPr lang="sv-SE" dirty="0" err="1"/>
              <a:t>cost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gas </a:t>
            </a:r>
            <a:r>
              <a:rPr lang="sv-SE" dirty="0" err="1"/>
              <a:t>cleaning</a:t>
            </a:r>
            <a:r>
              <a:rPr lang="sv-SE" dirty="0"/>
              <a:t> (tars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condensate</a:t>
            </a:r>
            <a:r>
              <a:rPr lang="sv-SE" dirty="0"/>
              <a:t> and cause </a:t>
            </a:r>
            <a:r>
              <a:rPr lang="sv-SE" dirty="0" err="1"/>
              <a:t>clogs</a:t>
            </a:r>
            <a:r>
              <a:rPr lang="sv-S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Unplanned</a:t>
            </a:r>
            <a:r>
              <a:rPr lang="sv-SE" dirty="0"/>
              <a:t> stops (</a:t>
            </a:r>
            <a:r>
              <a:rPr lang="sv-SE" dirty="0" err="1"/>
              <a:t>agglomerates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cause </a:t>
            </a:r>
            <a:r>
              <a:rPr lang="sv-SE" dirty="0" err="1"/>
              <a:t>defluidization</a:t>
            </a:r>
            <a:r>
              <a:rPr lang="sv-SE" dirty="0"/>
              <a:t>)</a:t>
            </a:r>
          </a:p>
        </p:txBody>
      </p:sp>
      <p:sp>
        <p:nvSpPr>
          <p:cNvPr id="190" name="Arrow: Right 189"/>
          <p:cNvSpPr/>
          <p:nvPr/>
        </p:nvSpPr>
        <p:spPr>
          <a:xfrm rot="1266202">
            <a:off x="5006211" y="1877598"/>
            <a:ext cx="1038853" cy="421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91" name="Arrow: Right 190"/>
          <p:cNvSpPr/>
          <p:nvPr/>
        </p:nvSpPr>
        <p:spPr>
          <a:xfrm rot="20055881">
            <a:off x="4940181" y="2960555"/>
            <a:ext cx="1142243" cy="421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193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2" t="45928" r="37248" b="39643"/>
          <a:stretch/>
        </p:blipFill>
        <p:spPr bwMode="auto">
          <a:xfrm>
            <a:off x="5875563" y="2273810"/>
            <a:ext cx="1214746" cy="80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962" flipH="1">
            <a:off x="4179270" y="3673840"/>
            <a:ext cx="556351" cy="446417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962" flipH="1">
            <a:off x="2531538" y="3788869"/>
            <a:ext cx="556351" cy="446417"/>
          </a:xfrm>
          <a:prstGeom prst="rect">
            <a:avLst/>
          </a:prstGeom>
        </p:spPr>
      </p:pic>
      <p:sp>
        <p:nvSpPr>
          <p:cNvPr id="200" name="TextBox 199"/>
          <p:cNvSpPr txBox="1"/>
          <p:nvPr/>
        </p:nvSpPr>
        <p:spPr>
          <a:xfrm>
            <a:off x="4626300" y="1104569"/>
            <a:ext cx="11016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>
                <a:solidFill>
                  <a:schemeClr val="accent1">
                    <a:lumMod val="50000"/>
                  </a:schemeClr>
                </a:solidFill>
              </a:rPr>
              <a:t>tar formation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4791932" y="3821953"/>
            <a:ext cx="1716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>
                <a:solidFill>
                  <a:schemeClr val="accent1">
                    <a:lumMod val="50000"/>
                  </a:schemeClr>
                </a:solidFill>
              </a:rPr>
              <a:t>Bed agglomeration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6961105" y="2046969"/>
            <a:ext cx="195356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>
                <a:solidFill>
                  <a:schemeClr val="accent1">
                    <a:lumMod val="50000"/>
                  </a:schemeClr>
                </a:solidFill>
              </a:rPr>
              <a:t>Alternative bed material</a:t>
            </a:r>
            <a:r>
              <a:rPr lang="sv-SE" sz="1350" dirty="0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sz="1350" dirty="0" err="1"/>
              <a:t>Catalytic</a:t>
            </a:r>
            <a:r>
              <a:rPr lang="sv-SE" sz="135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sz="1350" dirty="0" err="1"/>
              <a:t>Low</a:t>
            </a:r>
            <a:r>
              <a:rPr lang="sv-SE" sz="1350" dirty="0"/>
              <a:t> agglomeration </a:t>
            </a:r>
            <a:r>
              <a:rPr lang="sv-SE" sz="1350" dirty="0" err="1"/>
              <a:t>tendency</a:t>
            </a:r>
            <a:endParaRPr lang="sv-SE" sz="1350" dirty="0"/>
          </a:p>
        </p:txBody>
      </p:sp>
    </p:spTree>
    <p:extLst>
      <p:ext uri="{BB962C8B-B14F-4D97-AF65-F5344CB8AC3E}">
        <p14:creationId xmlns:p14="http://schemas.microsoft.com/office/powerpoint/2010/main" val="1781233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3419348" y="1453233"/>
            <a:ext cx="2115523" cy="1717020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ight Arrow 4"/>
          <p:cNvSpPr/>
          <p:nvPr/>
        </p:nvSpPr>
        <p:spPr>
          <a:xfrm rot="10800000">
            <a:off x="5362174" y="2615421"/>
            <a:ext cx="647609" cy="1471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6" name="Right Arrow 5"/>
          <p:cNvSpPr/>
          <p:nvPr/>
        </p:nvSpPr>
        <p:spPr>
          <a:xfrm rot="10800000">
            <a:off x="2970227" y="2749494"/>
            <a:ext cx="431739" cy="1471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7" name="Right Arrow 6"/>
          <p:cNvSpPr/>
          <p:nvPr/>
        </p:nvSpPr>
        <p:spPr>
          <a:xfrm rot="7248850">
            <a:off x="4852507" y="1358352"/>
            <a:ext cx="590258" cy="189764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Up Arrow 7"/>
          <p:cNvSpPr/>
          <p:nvPr/>
        </p:nvSpPr>
        <p:spPr>
          <a:xfrm rot="19582278">
            <a:off x="3823576" y="1136044"/>
            <a:ext cx="296400" cy="676856"/>
          </a:xfrm>
          <a:prstGeom prst="upArrow">
            <a:avLst/>
          </a:prstGeom>
          <a:solidFill>
            <a:srgbClr val="39C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9" name="Flowchart: Data 8"/>
          <p:cNvSpPr/>
          <p:nvPr/>
        </p:nvSpPr>
        <p:spPr>
          <a:xfrm>
            <a:off x="3419348" y="2311745"/>
            <a:ext cx="2115523" cy="398923"/>
          </a:xfrm>
          <a:prstGeom prst="flowChartInputOutpu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0" name="TextBox 9"/>
          <p:cNvSpPr txBox="1"/>
          <p:nvPr/>
        </p:nvSpPr>
        <p:spPr>
          <a:xfrm>
            <a:off x="5512934" y="878926"/>
            <a:ext cx="7771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 err="1"/>
              <a:t>Fuel</a:t>
            </a:r>
            <a:endParaRPr lang="sv-SE" sz="135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112897" y="2522996"/>
            <a:ext cx="2002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b="1" i="1" dirty="0"/>
              <a:t>Bed material in</a:t>
            </a:r>
          </a:p>
          <a:p>
            <a:endParaRPr lang="sv-SE" sz="15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64251" y="2710225"/>
            <a:ext cx="14649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/>
              <a:t>Bed material </a:t>
            </a:r>
            <a:r>
              <a:rPr lang="sv-SE" sz="1350" b="1" i="1" dirty="0" err="1"/>
              <a:t>out</a:t>
            </a:r>
            <a:r>
              <a:rPr lang="sv-SE" sz="1350" b="1" i="1" dirty="0"/>
              <a:t> </a:t>
            </a:r>
          </a:p>
        </p:txBody>
      </p:sp>
      <p:sp>
        <p:nvSpPr>
          <p:cNvPr id="14" name="Right Arrow 13"/>
          <p:cNvSpPr/>
          <p:nvPr/>
        </p:nvSpPr>
        <p:spPr>
          <a:xfrm rot="16200000">
            <a:off x="4089588" y="3473088"/>
            <a:ext cx="441520" cy="64761"/>
          </a:xfrm>
          <a:prstGeom prst="rightArrow">
            <a:avLst/>
          </a:prstGeom>
          <a:solidFill>
            <a:schemeClr val="tx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5" name="Right Arrow 14"/>
          <p:cNvSpPr/>
          <p:nvPr/>
        </p:nvSpPr>
        <p:spPr>
          <a:xfrm rot="16200000">
            <a:off x="4504601" y="3473088"/>
            <a:ext cx="441520" cy="64761"/>
          </a:xfrm>
          <a:prstGeom prst="rightArrow">
            <a:avLst/>
          </a:prstGeom>
          <a:solidFill>
            <a:schemeClr val="tx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6" name="Right Arrow 15"/>
          <p:cNvSpPr/>
          <p:nvPr/>
        </p:nvSpPr>
        <p:spPr>
          <a:xfrm rot="16200000">
            <a:off x="3662709" y="3464486"/>
            <a:ext cx="441520" cy="64761"/>
          </a:xfrm>
          <a:prstGeom prst="rightArrow">
            <a:avLst/>
          </a:prstGeom>
          <a:solidFill>
            <a:schemeClr val="tx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7" name="TextBox 16"/>
          <p:cNvSpPr txBox="1"/>
          <p:nvPr/>
        </p:nvSpPr>
        <p:spPr>
          <a:xfrm>
            <a:off x="3520415" y="3738269"/>
            <a:ext cx="28408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 err="1"/>
              <a:t>Fluidization</a:t>
            </a:r>
            <a:r>
              <a:rPr lang="sv-SE" sz="1350" b="1" i="1" dirty="0"/>
              <a:t> </a:t>
            </a:r>
            <a:r>
              <a:rPr lang="sv-SE" sz="1350" b="1" i="1" dirty="0" err="1"/>
              <a:t>steam</a:t>
            </a:r>
            <a:endParaRPr lang="sv-SE" sz="1350" b="1" i="1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1548202" y="868818"/>
            <a:ext cx="33667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b="1" i="1" u="sng" dirty="0"/>
              <a:t>                                                 </a:t>
            </a:r>
            <a:endParaRPr lang="sv-SE" sz="1350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605697" y="415134"/>
            <a:ext cx="6457950" cy="571500"/>
          </a:xfrm>
        </p:spPr>
        <p:txBody>
          <a:bodyPr/>
          <a:lstStyle/>
          <a:p>
            <a:r>
              <a:rPr lang="sv-SE" dirty="0" err="1"/>
              <a:t>Gasifier</a:t>
            </a:r>
            <a:r>
              <a:rPr lang="sv-SE" dirty="0"/>
              <a:t>– black box?</a:t>
            </a:r>
          </a:p>
        </p:txBody>
      </p:sp>
      <p:pic>
        <p:nvPicPr>
          <p:cNvPr id="27" name="Picture 5" descr="D:\Users\vm2pepa.NET\Documents\Experimental 2013\ESEM2\ESEM\100kW ilmenit\Fresh ilmenite\fresh_ilmenite_200x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4"/>
          <a:stretch/>
        </p:blipFill>
        <p:spPr bwMode="auto">
          <a:xfrm>
            <a:off x="6282191" y="1366260"/>
            <a:ext cx="1146351" cy="110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:\ny2\bau+sio2+k2co3_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7"/>
          <a:stretch/>
        </p:blipFill>
        <p:spPr bwMode="auto">
          <a:xfrm>
            <a:off x="1605697" y="1474471"/>
            <a:ext cx="1153972" cy="114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533217" y="864484"/>
            <a:ext cx="777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 err="1"/>
              <a:t>Raw</a:t>
            </a:r>
            <a:r>
              <a:rPr lang="sv-SE" sz="1350" b="1" i="1" dirty="0"/>
              <a:t> gas</a:t>
            </a:r>
          </a:p>
        </p:txBody>
      </p:sp>
      <p:sp>
        <p:nvSpPr>
          <p:cNvPr id="3" name="Rectangle 2"/>
          <p:cNvSpPr/>
          <p:nvPr/>
        </p:nvSpPr>
        <p:spPr>
          <a:xfrm>
            <a:off x="883741" y="4130056"/>
            <a:ext cx="7618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dirty="0" err="1"/>
              <a:t>Improved</a:t>
            </a:r>
            <a:r>
              <a:rPr lang="sv-SE" dirty="0"/>
              <a:t> tar </a:t>
            </a:r>
            <a:r>
              <a:rPr lang="sv-SE" dirty="0" err="1"/>
              <a:t>yield</a:t>
            </a:r>
            <a:r>
              <a:rPr lang="sv-SE" dirty="0"/>
              <a:t> and as a </a:t>
            </a:r>
            <a:r>
              <a:rPr lang="sv-SE" dirty="0" err="1"/>
              <a:t>result</a:t>
            </a:r>
            <a:r>
              <a:rPr lang="sv-SE" dirty="0"/>
              <a:t> </a:t>
            </a:r>
            <a:r>
              <a:rPr lang="sv-SE" dirty="0" err="1"/>
              <a:t>improved</a:t>
            </a:r>
            <a:r>
              <a:rPr lang="sv-SE" dirty="0"/>
              <a:t> </a:t>
            </a:r>
            <a:r>
              <a:rPr lang="sv-SE" dirty="0" err="1"/>
              <a:t>quality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product</a:t>
            </a:r>
            <a:r>
              <a:rPr lang="sv-SE" dirty="0"/>
              <a:t> gas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dirty="0"/>
              <a:t>Still </a:t>
            </a:r>
            <a:r>
              <a:rPr lang="sv-SE" dirty="0" err="1"/>
              <a:t>unknown</a:t>
            </a:r>
            <a:r>
              <a:rPr lang="sv-SE" dirty="0"/>
              <a:t> </a:t>
            </a:r>
            <a:r>
              <a:rPr lang="sv-SE" dirty="0" err="1"/>
              <a:t>mechanism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595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233" y="385919"/>
            <a:ext cx="5657622" cy="554152"/>
          </a:xfrm>
        </p:spPr>
        <p:txBody>
          <a:bodyPr/>
          <a:lstStyle/>
          <a:p>
            <a:r>
              <a:rPr lang="sv-SE" dirty="0"/>
              <a:t>Bed material </a:t>
            </a:r>
            <a:r>
              <a:rPr lang="sv-SE" dirty="0" err="1"/>
              <a:t>interactions</a:t>
            </a:r>
            <a:endParaRPr lang="sv-SE" dirty="0"/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9" y="828001"/>
            <a:ext cx="1997639" cy="195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2" t="45928" r="37248" b="39643"/>
          <a:stretch/>
        </p:blipFill>
        <p:spPr bwMode="auto">
          <a:xfrm>
            <a:off x="293511" y="3012882"/>
            <a:ext cx="1214746" cy="80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8252" y="3208145"/>
            <a:ext cx="153743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>
                <a:solidFill>
                  <a:srgbClr val="00B050"/>
                </a:solidFill>
                <a:latin typeface="Arial Narrow" panose="020B0606020202030204" pitchFamily="34" charset="0"/>
                <a:ea typeface="Adobe Fangsong Std R" pitchFamily="18" charset="-128"/>
              </a:rPr>
              <a:t>SiO</a:t>
            </a:r>
            <a:r>
              <a:rPr lang="sv-SE" sz="788" dirty="0">
                <a:solidFill>
                  <a:srgbClr val="00B050"/>
                </a:solidFill>
                <a:latin typeface="Arial Narrow" panose="020B0606020202030204" pitchFamily="34" charset="0"/>
                <a:ea typeface="Adobe Fangsong Std R" pitchFamily="18" charset="-128"/>
              </a:rPr>
              <a:t>2</a:t>
            </a:r>
          </a:p>
          <a:p>
            <a:r>
              <a:rPr lang="sv-SE" sz="1350" dirty="0">
                <a:solidFill>
                  <a:srgbClr val="00B050"/>
                </a:solidFill>
                <a:latin typeface="Arial Narrow" panose="020B0606020202030204" pitchFamily="34" charset="0"/>
                <a:ea typeface="Adobe Fangsong Std R" pitchFamily="18" charset="-128"/>
              </a:rPr>
              <a:t>Al</a:t>
            </a:r>
            <a:r>
              <a:rPr lang="sv-SE" sz="1350" baseline="-25000" dirty="0">
                <a:solidFill>
                  <a:srgbClr val="00B050"/>
                </a:solidFill>
                <a:latin typeface="Arial Narrow" panose="020B0606020202030204" pitchFamily="34" charset="0"/>
                <a:ea typeface="Adobe Fangsong Std R" pitchFamily="18" charset="-128"/>
              </a:rPr>
              <a:t>2</a:t>
            </a:r>
            <a:r>
              <a:rPr lang="sv-SE" sz="1350" dirty="0">
                <a:solidFill>
                  <a:srgbClr val="00B050"/>
                </a:solidFill>
                <a:latin typeface="Arial Narrow" panose="020B0606020202030204" pitchFamily="34" charset="0"/>
                <a:ea typeface="Adobe Fangsong Std R" pitchFamily="18" charset="-128"/>
              </a:rPr>
              <a:t>O</a:t>
            </a:r>
            <a:r>
              <a:rPr lang="sv-SE" sz="1350" baseline="-25000" dirty="0">
                <a:solidFill>
                  <a:srgbClr val="00B050"/>
                </a:solidFill>
                <a:latin typeface="Arial Narrow" panose="020B0606020202030204" pitchFamily="34" charset="0"/>
                <a:ea typeface="Adobe Fangsong Std R" pitchFamily="18" charset="-128"/>
              </a:rPr>
              <a:t>3</a:t>
            </a:r>
          </a:p>
          <a:p>
            <a:r>
              <a:rPr lang="sv-SE" sz="1350" dirty="0">
                <a:solidFill>
                  <a:srgbClr val="00B050"/>
                </a:solidFill>
                <a:latin typeface="Arial Narrow" panose="020B0606020202030204" pitchFamily="34" charset="0"/>
                <a:ea typeface="Adobe Fangsong Std R" pitchFamily="18" charset="-128"/>
              </a:rPr>
              <a:t>(</a:t>
            </a:r>
            <a:r>
              <a:rPr lang="sv-SE" sz="1350" dirty="0" err="1">
                <a:solidFill>
                  <a:srgbClr val="00B050"/>
                </a:solidFill>
                <a:latin typeface="Arial Narrow" panose="020B0606020202030204" pitchFamily="34" charset="0"/>
                <a:ea typeface="Adobe Fangsong Std R" pitchFamily="18" charset="-128"/>
              </a:rPr>
              <a:t>Mg,Fe</a:t>
            </a:r>
            <a:r>
              <a:rPr lang="sv-SE" sz="1350" dirty="0">
                <a:solidFill>
                  <a:srgbClr val="00B050"/>
                </a:solidFill>
                <a:latin typeface="Arial Narrow" panose="020B0606020202030204" pitchFamily="34" charset="0"/>
                <a:ea typeface="Adobe Fangsong Std R" pitchFamily="18" charset="-128"/>
              </a:rPr>
              <a:t>)</a:t>
            </a:r>
            <a:r>
              <a:rPr lang="sv-SE" sz="1350" baseline="-25000" dirty="0">
                <a:solidFill>
                  <a:srgbClr val="00B050"/>
                </a:solidFill>
                <a:latin typeface="Arial Narrow" panose="020B0606020202030204" pitchFamily="34" charset="0"/>
                <a:ea typeface="Adobe Fangsong Std R" pitchFamily="18" charset="-128"/>
              </a:rPr>
              <a:t>2</a:t>
            </a:r>
            <a:r>
              <a:rPr lang="sv-SE" sz="1350" dirty="0">
                <a:solidFill>
                  <a:srgbClr val="00B050"/>
                </a:solidFill>
                <a:latin typeface="Arial Narrow" panose="020B0606020202030204" pitchFamily="34" charset="0"/>
                <a:ea typeface="Adobe Fangsong Std R" pitchFamily="18" charset="-128"/>
              </a:rPr>
              <a:t>SiO</a:t>
            </a:r>
            <a:r>
              <a:rPr lang="sv-SE" sz="1350" baseline="-25000" dirty="0">
                <a:solidFill>
                  <a:srgbClr val="00B050"/>
                </a:solidFill>
                <a:latin typeface="Arial Narrow" panose="020B0606020202030204" pitchFamily="34" charset="0"/>
                <a:ea typeface="Adobe Fangsong Std R" pitchFamily="18" charset="-128"/>
              </a:rPr>
              <a:t>4</a:t>
            </a:r>
          </a:p>
          <a:p>
            <a:endParaRPr lang="sv-SE" sz="1350" baseline="-25000" dirty="0">
              <a:solidFill>
                <a:srgbClr val="00B050"/>
              </a:solidFill>
              <a:latin typeface="Arial Narrow" panose="020B0606020202030204" pitchFamily="34" charset="0"/>
              <a:ea typeface="Adobe Fangsong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5771" y="2515993"/>
            <a:ext cx="157357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Agglomeration = </a:t>
            </a:r>
            <a:r>
              <a:rPr lang="sv-SE" sz="1350" dirty="0" err="1"/>
              <a:t>unwanted</a:t>
            </a:r>
            <a:endParaRPr lang="sv-SE" sz="1350" dirty="0"/>
          </a:p>
          <a:p>
            <a:endParaRPr lang="sv-SE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7197386" y="1530890"/>
            <a:ext cx="17379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350" dirty="0" err="1"/>
              <a:t>Activation</a:t>
            </a:r>
            <a:r>
              <a:rPr lang="sv-SE" sz="1350" dirty="0"/>
              <a:t> =  </a:t>
            </a:r>
            <a:r>
              <a:rPr lang="sv-SE" sz="1350" dirty="0" err="1"/>
              <a:t>wanted</a:t>
            </a:r>
            <a:endParaRPr lang="sv-SE" sz="1350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611" y="1341645"/>
            <a:ext cx="2664775" cy="191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ube 20"/>
          <p:cNvSpPr/>
          <p:nvPr/>
        </p:nvSpPr>
        <p:spPr>
          <a:xfrm>
            <a:off x="2415601" y="1864687"/>
            <a:ext cx="1171711" cy="877365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2" name="Right Arrow 21"/>
          <p:cNvSpPr/>
          <p:nvPr/>
        </p:nvSpPr>
        <p:spPr>
          <a:xfrm>
            <a:off x="1595689" y="2282524"/>
            <a:ext cx="647609" cy="1471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3" name="Right Arrow 22"/>
          <p:cNvSpPr/>
          <p:nvPr/>
        </p:nvSpPr>
        <p:spPr>
          <a:xfrm>
            <a:off x="3729751" y="2255703"/>
            <a:ext cx="647609" cy="1471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3" name="TextBox 2"/>
          <p:cNvSpPr txBox="1"/>
          <p:nvPr/>
        </p:nvSpPr>
        <p:spPr>
          <a:xfrm>
            <a:off x="1380640" y="3881644"/>
            <a:ext cx="7085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sv-SE" dirty="0"/>
              <a:t>Agglomeration = </a:t>
            </a:r>
            <a:r>
              <a:rPr lang="sv-SE" dirty="0" err="1"/>
              <a:t>unplanned</a:t>
            </a:r>
            <a:r>
              <a:rPr lang="sv-SE" dirty="0"/>
              <a:t> operation stops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sv-SE" dirty="0" err="1"/>
              <a:t>Activation</a:t>
            </a:r>
            <a:r>
              <a:rPr lang="sv-SE" dirty="0"/>
              <a:t> = </a:t>
            </a:r>
            <a:r>
              <a:rPr lang="sv-SE" dirty="0" err="1"/>
              <a:t>Increased</a:t>
            </a:r>
            <a:r>
              <a:rPr lang="sv-SE" dirty="0"/>
              <a:t> </a:t>
            </a:r>
            <a:r>
              <a:rPr lang="sv-SE" dirty="0" err="1"/>
              <a:t>efficiency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process</a:t>
            </a:r>
          </a:p>
        </p:txBody>
      </p:sp>
    </p:spTree>
    <p:extLst>
      <p:ext uri="{BB962C8B-B14F-4D97-AF65-F5344CB8AC3E}">
        <p14:creationId xmlns:p14="http://schemas.microsoft.com/office/powerpoint/2010/main" val="2955340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060" y="366907"/>
            <a:ext cx="8564986" cy="687078"/>
          </a:xfrm>
        </p:spPr>
        <p:txBody>
          <a:bodyPr/>
          <a:lstStyle/>
          <a:p>
            <a:pPr algn="ctr"/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invest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research in bed material?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202" y="1103135"/>
            <a:ext cx="1875280" cy="1604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416" y="1120904"/>
            <a:ext cx="1851307" cy="1568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60" y="1103135"/>
            <a:ext cx="2494312" cy="1480818"/>
          </a:xfrm>
          <a:prstGeom prst="rect">
            <a:avLst/>
          </a:prstGeom>
        </p:spPr>
      </p:pic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500883" y="3012662"/>
          <a:ext cx="3038654" cy="1736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09459" y="1843543"/>
            <a:ext cx="4058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350" dirty="0"/>
              <a:t>vs.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28721" y="1865233"/>
            <a:ext cx="4058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350" dirty="0"/>
              <a:t>vs.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9537" y="3292232"/>
            <a:ext cx="5352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Bed material </a:t>
            </a:r>
            <a:r>
              <a:rPr lang="sv-SE" dirty="0" err="1"/>
              <a:t>changes</a:t>
            </a:r>
            <a:r>
              <a:rPr lang="sv-SE" dirty="0"/>
              <a:t> </a:t>
            </a:r>
            <a:r>
              <a:rPr lang="sv-SE" dirty="0" err="1"/>
              <a:t>leads</a:t>
            </a:r>
            <a:r>
              <a:rPr lang="sv-SE" dirty="0"/>
              <a:t> to </a:t>
            </a:r>
            <a:r>
              <a:rPr lang="sv-SE" dirty="0" err="1"/>
              <a:t>improved</a:t>
            </a:r>
            <a:r>
              <a:rPr lang="sv-SE" dirty="0"/>
              <a:t> </a:t>
            </a:r>
            <a:r>
              <a:rPr lang="sv-SE" dirty="0" err="1"/>
              <a:t>activity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Increase</a:t>
            </a:r>
            <a:r>
              <a:rPr lang="sv-SE" dirty="0"/>
              <a:t> in the </a:t>
            </a:r>
            <a:r>
              <a:rPr lang="sv-SE" dirty="0" err="1"/>
              <a:t>questions</a:t>
            </a:r>
            <a:r>
              <a:rPr lang="sv-SE" dirty="0"/>
              <a:t> </a:t>
            </a:r>
            <a:r>
              <a:rPr lang="sv-SE" dirty="0" err="1"/>
              <a:t>stated</a:t>
            </a:r>
            <a:r>
              <a:rPr lang="sv-SE" dirty="0"/>
              <a:t> – </a:t>
            </a:r>
            <a:r>
              <a:rPr lang="sv-SE" dirty="0" err="1"/>
              <a:t>increased</a:t>
            </a:r>
            <a:r>
              <a:rPr lang="sv-SE" dirty="0"/>
              <a:t> </a:t>
            </a:r>
            <a:r>
              <a:rPr lang="sv-SE" dirty="0" err="1"/>
              <a:t>amount</a:t>
            </a:r>
            <a:r>
              <a:rPr lang="sv-SE" dirty="0"/>
              <a:t> of the </a:t>
            </a:r>
            <a:r>
              <a:rPr lang="sv-SE" dirty="0" err="1"/>
              <a:t>answers</a:t>
            </a:r>
            <a:r>
              <a:rPr lang="sv-SE" dirty="0"/>
              <a:t> </a:t>
            </a:r>
            <a:r>
              <a:rPr lang="sv-SE" dirty="0" err="1"/>
              <a:t>reached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5672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716" y="435725"/>
            <a:ext cx="7886700" cy="766581"/>
          </a:xfrm>
        </p:spPr>
        <p:txBody>
          <a:bodyPr/>
          <a:lstStyle/>
          <a:p>
            <a:pPr algn="ctr"/>
            <a:r>
              <a:rPr lang="sv-SE" dirty="0"/>
              <a:t>Bed material </a:t>
            </a:r>
            <a:r>
              <a:rPr lang="sv-SE" dirty="0" err="1"/>
              <a:t>activity</a:t>
            </a:r>
            <a:endParaRPr lang="sv-SE" dirty="0"/>
          </a:p>
        </p:txBody>
      </p:sp>
      <p:sp>
        <p:nvSpPr>
          <p:cNvPr id="14" name="TextBox 13"/>
          <p:cNvSpPr txBox="1"/>
          <p:nvPr/>
        </p:nvSpPr>
        <p:spPr>
          <a:xfrm>
            <a:off x="1182134" y="3956253"/>
            <a:ext cx="6018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dirty="0"/>
              <a:t>Formation of </a:t>
            </a:r>
            <a:r>
              <a:rPr lang="sv-SE" dirty="0" err="1"/>
              <a:t>coating</a:t>
            </a:r>
            <a:r>
              <a:rPr lang="sv-SE" dirty="0"/>
              <a:t>  </a:t>
            </a:r>
            <a:r>
              <a:rPr lang="sv-SE" dirty="0" err="1"/>
              <a:t>coupled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bed material </a:t>
            </a:r>
            <a:r>
              <a:rPr lang="sv-SE" dirty="0" err="1"/>
              <a:t>activity</a:t>
            </a:r>
            <a:endParaRPr lang="sv-SE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dirty="0"/>
              <a:t>Formation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agglomerates</a:t>
            </a:r>
            <a:r>
              <a:rPr lang="sv-SE" dirty="0"/>
              <a:t> </a:t>
            </a:r>
            <a:r>
              <a:rPr lang="sv-SE" dirty="0" err="1"/>
              <a:t>coupled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dirty="0" err="1"/>
              <a:t>Unknown</a:t>
            </a:r>
            <a:r>
              <a:rPr lang="sv-SE" dirty="0"/>
              <a:t> precise </a:t>
            </a:r>
            <a:r>
              <a:rPr lang="sv-SE" dirty="0" err="1"/>
              <a:t>content</a:t>
            </a:r>
            <a:r>
              <a:rPr lang="sv-SE" dirty="0"/>
              <a:t> of the </a:t>
            </a:r>
            <a:r>
              <a:rPr lang="sv-SE" dirty="0" err="1"/>
              <a:t>coating</a:t>
            </a:r>
            <a:endParaRPr lang="sv-SE" dirty="0"/>
          </a:p>
        </p:txBody>
      </p:sp>
      <p:grpSp>
        <p:nvGrpSpPr>
          <p:cNvPr id="17" name="Group 16"/>
          <p:cNvGrpSpPr/>
          <p:nvPr/>
        </p:nvGrpSpPr>
        <p:grpSpPr>
          <a:xfrm>
            <a:off x="453044" y="1369994"/>
            <a:ext cx="2207451" cy="2260744"/>
            <a:chOff x="2441264" y="3965151"/>
            <a:chExt cx="2795270" cy="2592705"/>
          </a:xfrm>
        </p:grpSpPr>
        <p:pic>
          <p:nvPicPr>
            <p:cNvPr id="18" name="Picture 1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264" y="3965151"/>
              <a:ext cx="2795270" cy="2592705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 flipV="1">
              <a:off x="4719980" y="6048613"/>
              <a:ext cx="255880" cy="2415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/>
            </a:p>
          </p:txBody>
        </p:sp>
        <p:sp>
          <p:nvSpPr>
            <p:cNvPr id="20" name="Oval 19"/>
            <p:cNvSpPr/>
            <p:nvPr/>
          </p:nvSpPr>
          <p:spPr>
            <a:xfrm flipV="1">
              <a:off x="3213300" y="5140742"/>
              <a:ext cx="255880" cy="2415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/>
            </a:p>
          </p:txBody>
        </p:sp>
        <p:sp>
          <p:nvSpPr>
            <p:cNvPr id="21" name="Oval 20"/>
            <p:cNvSpPr/>
            <p:nvPr/>
          </p:nvSpPr>
          <p:spPr>
            <a:xfrm flipV="1">
              <a:off x="3728503" y="4281191"/>
              <a:ext cx="255880" cy="2415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t="-1393" r="30472" b="29922"/>
          <a:stretch/>
        </p:blipFill>
        <p:spPr>
          <a:xfrm>
            <a:off x="2834794" y="1181264"/>
            <a:ext cx="3982918" cy="2726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369" y="1340554"/>
            <a:ext cx="1981346" cy="210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71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062" y="429103"/>
            <a:ext cx="7886700" cy="994172"/>
          </a:xfrm>
        </p:spPr>
        <p:txBody>
          <a:bodyPr/>
          <a:lstStyle/>
          <a:p>
            <a:pPr algn="ctr"/>
            <a:r>
              <a:rPr lang="sv-SE" dirty="0"/>
              <a:t>Experimental </a:t>
            </a:r>
            <a:r>
              <a:rPr lang="sv-SE" dirty="0" err="1"/>
              <a:t>conditions</a:t>
            </a:r>
            <a:endParaRPr lang="sv-SE" dirty="0"/>
          </a:p>
        </p:txBody>
      </p:sp>
      <p:pic>
        <p:nvPicPr>
          <p:cNvPr id="4" name="Picture 3" descr="Z:\Eti\Rapport 2017\chalmerspanna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66" y="1326388"/>
            <a:ext cx="1304645" cy="148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:\Eti\Rapport 2017\gobiga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861" y="1402196"/>
            <a:ext cx="1513364" cy="14310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 rot="16200000">
            <a:off x="-189370" y="1961973"/>
            <a:ext cx="12811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350" dirty="0"/>
              <a:t>Chalmers </a:t>
            </a:r>
            <a:r>
              <a:rPr lang="sv-SE" sz="1350" dirty="0" err="1"/>
              <a:t>Unit</a:t>
            </a:r>
            <a:endParaRPr lang="sv-SE" sz="135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2017744" y="1811834"/>
            <a:ext cx="11698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err="1"/>
              <a:t>GoBiGas</a:t>
            </a:r>
            <a:r>
              <a:rPr lang="sv-SE" sz="1350" dirty="0"/>
              <a:t> </a:t>
            </a:r>
            <a:r>
              <a:rPr lang="sv-SE" sz="1350" dirty="0" err="1"/>
              <a:t>Unit</a:t>
            </a:r>
            <a:endParaRPr lang="sv-SE" sz="13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91" y="2833264"/>
            <a:ext cx="4036721" cy="1603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95" y="1276148"/>
            <a:ext cx="528412" cy="5301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956" r="44363"/>
          <a:stretch/>
        </p:blipFill>
        <p:spPr>
          <a:xfrm>
            <a:off x="5541400" y="1900095"/>
            <a:ext cx="2904365" cy="25364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4" t="22144" r="32644" b="19726"/>
          <a:stretch/>
        </p:blipFill>
        <p:spPr>
          <a:xfrm rot="5400000">
            <a:off x="6321872" y="1306711"/>
            <a:ext cx="495846" cy="5352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43865" y="4243254"/>
            <a:ext cx="6919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dirty="0"/>
              <a:t>Different </a:t>
            </a:r>
            <a:r>
              <a:rPr lang="sv-SE" dirty="0" err="1"/>
              <a:t>operational</a:t>
            </a:r>
            <a:r>
              <a:rPr lang="sv-SE" dirty="0"/>
              <a:t> </a:t>
            </a:r>
            <a:r>
              <a:rPr lang="sv-SE" dirty="0" err="1"/>
              <a:t>conditions</a:t>
            </a:r>
            <a:r>
              <a:rPr lang="sv-SE" dirty="0"/>
              <a:t> and different pre-</a:t>
            </a:r>
            <a:r>
              <a:rPr lang="sv-SE" dirty="0" err="1"/>
              <a:t>treatment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bed material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dirty="0"/>
              <a:t>Common </a:t>
            </a:r>
            <a:r>
              <a:rPr lang="sv-SE" dirty="0" err="1"/>
              <a:t>activation</a:t>
            </a:r>
            <a:r>
              <a:rPr lang="sv-SE" dirty="0"/>
              <a:t> </a:t>
            </a:r>
            <a:r>
              <a:rPr lang="sv-SE" dirty="0" err="1"/>
              <a:t>aimed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addition </a:t>
            </a:r>
            <a:r>
              <a:rPr lang="sv-SE" dirty="0" err="1"/>
              <a:t>of</a:t>
            </a:r>
            <a:r>
              <a:rPr lang="sv-SE" dirty="0"/>
              <a:t> K</a:t>
            </a:r>
            <a:r>
              <a:rPr lang="sv-SE" baseline="-25000" dirty="0"/>
              <a:t>2</a:t>
            </a:r>
            <a:r>
              <a:rPr lang="sv-SE" dirty="0"/>
              <a:t>CO</a:t>
            </a:r>
            <a:r>
              <a:rPr lang="sv-SE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17778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0" y="438839"/>
            <a:ext cx="7886700" cy="699833"/>
          </a:xfrm>
        </p:spPr>
        <p:txBody>
          <a:bodyPr/>
          <a:lstStyle/>
          <a:p>
            <a:pPr algn="ctr"/>
            <a:r>
              <a:rPr lang="sv-SE" dirty="0" err="1"/>
              <a:t>Methodology</a:t>
            </a:r>
            <a:r>
              <a:rPr lang="sv-SE" dirty="0"/>
              <a:t> </a:t>
            </a:r>
            <a:r>
              <a:rPr lang="sv-SE" dirty="0" err="1"/>
              <a:t>within</a:t>
            </a:r>
            <a:r>
              <a:rPr lang="sv-SE" dirty="0"/>
              <a:t> the </a:t>
            </a:r>
            <a:r>
              <a:rPr lang="sv-SE" dirty="0" err="1"/>
              <a:t>project</a:t>
            </a:r>
            <a:endParaRPr lang="sv-SE" dirty="0"/>
          </a:p>
        </p:txBody>
      </p:sp>
      <p:pic>
        <p:nvPicPr>
          <p:cNvPr id="157" name="Picture 156"/>
          <p:cNvPicPr>
            <a:picLocks noChangeAspect="1"/>
          </p:cNvPicPr>
          <p:nvPr/>
        </p:nvPicPr>
        <p:blipFill rotWithShape="1">
          <a:blip r:embed="rId3"/>
          <a:srcRect t="-1226" r="26369" b="28469"/>
          <a:stretch/>
        </p:blipFill>
        <p:spPr>
          <a:xfrm>
            <a:off x="357737" y="1309656"/>
            <a:ext cx="3400647" cy="2648606"/>
          </a:xfrm>
          <a:prstGeom prst="rect">
            <a:avLst/>
          </a:prstGeom>
        </p:spPr>
      </p:pic>
      <p:sp>
        <p:nvSpPr>
          <p:cNvPr id="158" name="Arrow: Right 157"/>
          <p:cNvSpPr/>
          <p:nvPr/>
        </p:nvSpPr>
        <p:spPr>
          <a:xfrm>
            <a:off x="3250306" y="1915510"/>
            <a:ext cx="614855" cy="319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59" name="Arrow: Right 158"/>
          <p:cNvSpPr/>
          <p:nvPr/>
        </p:nvSpPr>
        <p:spPr>
          <a:xfrm>
            <a:off x="3250306" y="2916065"/>
            <a:ext cx="614855" cy="319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60" name="Arrow: U-Turn 159"/>
          <p:cNvSpPr/>
          <p:nvPr/>
        </p:nvSpPr>
        <p:spPr>
          <a:xfrm>
            <a:off x="693682" y="1097120"/>
            <a:ext cx="4268514" cy="37695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chemeClr val="tx1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062720" y="1976917"/>
            <a:ext cx="16317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i="1" dirty="0" err="1"/>
              <a:t>Analysis</a:t>
            </a:r>
            <a:r>
              <a:rPr lang="sv-SE" b="1" i="1" dirty="0"/>
              <a:t>:</a:t>
            </a:r>
            <a:endParaRPr lang="sv-SE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dirty="0"/>
              <a:t>Gas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dirty="0"/>
              <a:t>Tar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v-SE" dirty="0"/>
              <a:t>Bed material</a:t>
            </a:r>
          </a:p>
        </p:txBody>
      </p:sp>
      <p:pic>
        <p:nvPicPr>
          <p:cNvPr id="162" name="Picture 16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68" y="1161600"/>
            <a:ext cx="3226291" cy="267182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Content Placeholder 2"/>
          <p:cNvSpPr>
            <a:spLocks noGrp="1"/>
          </p:cNvSpPr>
          <p:nvPr>
            <p:ph idx="1"/>
          </p:nvPr>
        </p:nvSpPr>
        <p:spPr>
          <a:xfrm>
            <a:off x="1505099" y="4006971"/>
            <a:ext cx="6746973" cy="793942"/>
          </a:xfrm>
        </p:spPr>
        <p:txBody>
          <a:bodyPr>
            <a:normAutofit/>
          </a:bodyPr>
          <a:lstStyle/>
          <a:p>
            <a:r>
              <a:rPr lang="sv-SE" sz="1800" dirty="0" err="1"/>
              <a:t>Based</a:t>
            </a:r>
            <a:r>
              <a:rPr lang="sv-SE" sz="1800" dirty="0"/>
              <a:t> on gas and tar </a:t>
            </a:r>
            <a:r>
              <a:rPr lang="sv-SE" sz="1800" dirty="0" err="1"/>
              <a:t>measurements</a:t>
            </a:r>
            <a:r>
              <a:rPr lang="sv-SE" sz="1800" dirty="0"/>
              <a:t> – </a:t>
            </a:r>
            <a:r>
              <a:rPr lang="sv-SE" sz="1800" dirty="0" err="1"/>
              <a:t>defined</a:t>
            </a:r>
            <a:r>
              <a:rPr lang="sv-SE" sz="1800" dirty="0"/>
              <a:t> bed sampling </a:t>
            </a:r>
          </a:p>
          <a:p>
            <a:r>
              <a:rPr lang="sv-SE" sz="1800" dirty="0"/>
              <a:t>Bed </a:t>
            </a:r>
            <a:r>
              <a:rPr lang="sv-SE" sz="1800" dirty="0" err="1"/>
              <a:t>morphology</a:t>
            </a:r>
            <a:r>
              <a:rPr lang="sv-SE" sz="1800" dirty="0"/>
              <a:t> and </a:t>
            </a:r>
            <a:r>
              <a:rPr lang="sv-SE" sz="1800" dirty="0" err="1"/>
              <a:t>chemical</a:t>
            </a:r>
            <a:r>
              <a:rPr lang="sv-SE" sz="1800" dirty="0"/>
              <a:t> </a:t>
            </a:r>
            <a:r>
              <a:rPr lang="sv-SE" sz="1800" dirty="0" err="1"/>
              <a:t>content</a:t>
            </a:r>
            <a:r>
              <a:rPr lang="sv-SE" sz="1800" dirty="0"/>
              <a:t> </a:t>
            </a:r>
            <a:r>
              <a:rPr lang="sv-SE" sz="1800" dirty="0" err="1"/>
              <a:t>of</a:t>
            </a:r>
            <a:r>
              <a:rPr lang="sv-SE" sz="1800" dirty="0"/>
              <a:t> ”</a:t>
            </a:r>
            <a:r>
              <a:rPr lang="sv-SE" sz="1800" dirty="0" err="1"/>
              <a:t>active</a:t>
            </a:r>
            <a:r>
              <a:rPr lang="sv-SE" sz="1800" dirty="0"/>
              <a:t> materials”</a:t>
            </a:r>
          </a:p>
        </p:txBody>
      </p:sp>
      <p:sp>
        <p:nvSpPr>
          <p:cNvPr id="10" name="Arrow: U-Turn 159"/>
          <p:cNvSpPr/>
          <p:nvPr/>
        </p:nvSpPr>
        <p:spPr>
          <a:xfrm rot="10800000">
            <a:off x="662535" y="4006971"/>
            <a:ext cx="507081" cy="34228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8333" y="3613241"/>
            <a:ext cx="1159727" cy="17085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sv-SE" sz="2000" b="0" dirty="0"/>
              <a:t>K</a:t>
            </a:r>
            <a:r>
              <a:rPr lang="sv-SE" sz="2000" b="0" baseline="-25000" dirty="0"/>
              <a:t>2</a:t>
            </a:r>
            <a:r>
              <a:rPr lang="sv-SE" sz="2000" b="0" dirty="0"/>
              <a:t>CO</a:t>
            </a:r>
            <a:r>
              <a:rPr lang="sv-SE" sz="2000" b="0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79093539"/>
      </p:ext>
    </p:extLst>
  </p:cSld>
  <p:clrMapOvr>
    <a:masterClrMapping/>
  </p:clrMapOvr>
</p:sld>
</file>

<file path=ppt/theme/theme1.xml><?xml version="1.0" encoding="utf-8"?>
<a:theme xmlns:a="http://schemas.openxmlformats.org/drawingml/2006/main" name="8_Chalmers PPT_Skiss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Chalmers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 anchorCtr="0">
        <a:noAutofit/>
      </a:bodyPr>
      <a:lstStyle>
        <a:defPPr>
          <a:defRPr sz="2000" b="0" dirty="0" err="1" smtClean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3_Chalmers PPT_Skiss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2_Chalmers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 anchorCtr="0">
        <a:noAutofit/>
      </a:bodyPr>
      <a:lstStyle>
        <a:defPPr>
          <a:defRPr sz="2000" b="0" dirty="0" err="1" smtClean="0"/>
        </a:defPPr>
      </a:lstStyle>
    </a:txDef>
  </a:objectDefaults>
  <a:extraClrSchemeLst/>
</a:theme>
</file>

<file path=ppt/theme/theme13.xml><?xml version="1.0" encoding="utf-8"?>
<a:theme xmlns:a="http://schemas.openxmlformats.org/drawingml/2006/main" name="3_Custom Design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6_Custom Design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_Custom Design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Chalmers PPT_Skiss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Chalmers PPT_Skiss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halmers">
  <a:themeElements>
    <a:clrScheme name="Chalmers 3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330F6"/>
      </a:accent1>
      <a:accent2>
        <a:srgbClr val="02BA5B"/>
      </a:accent2>
      <a:accent3>
        <a:srgbClr val="F92B07"/>
      </a:accent3>
      <a:accent4>
        <a:srgbClr val="FFD830"/>
      </a:accent4>
      <a:accent5>
        <a:srgbClr val="FF5B04"/>
      </a:accent5>
      <a:accent6>
        <a:srgbClr val="E1FA1F"/>
      </a:accent6>
      <a:hlink>
        <a:srgbClr val="55C3FF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 anchorCtr="0">
        <a:noAutofit/>
      </a:bodyPr>
      <a:lstStyle>
        <a:defPPr>
          <a:defRPr sz="2000" b="0" dirty="0" err="1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4_Chalmers">
  <a:themeElements>
    <a:clrScheme name="Chalmers 3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330F6"/>
      </a:accent1>
      <a:accent2>
        <a:srgbClr val="02BA5B"/>
      </a:accent2>
      <a:accent3>
        <a:srgbClr val="F92B07"/>
      </a:accent3>
      <a:accent4>
        <a:srgbClr val="FFD830"/>
      </a:accent4>
      <a:accent5>
        <a:srgbClr val="FF5B04"/>
      </a:accent5>
      <a:accent6>
        <a:srgbClr val="E1FA1F"/>
      </a:accent6>
      <a:hlink>
        <a:srgbClr val="55C3FF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 anchorCtr="0">
        <a:noAutofit/>
      </a:bodyPr>
      <a:lstStyle>
        <a:defPPr>
          <a:defRPr sz="2000" b="0" dirty="0" err="1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5_Chalmers">
  <a:themeElements>
    <a:clrScheme name="Chalmers 3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330F6"/>
      </a:accent1>
      <a:accent2>
        <a:srgbClr val="02BA5B"/>
      </a:accent2>
      <a:accent3>
        <a:srgbClr val="F92B07"/>
      </a:accent3>
      <a:accent4>
        <a:srgbClr val="FFD830"/>
      </a:accent4>
      <a:accent5>
        <a:srgbClr val="FF5B04"/>
      </a:accent5>
      <a:accent6>
        <a:srgbClr val="E1FA1F"/>
      </a:accent6>
      <a:hlink>
        <a:srgbClr val="55C3FF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 anchorCtr="0">
        <a:noAutofit/>
      </a:bodyPr>
      <a:lstStyle>
        <a:defPPr>
          <a:defRPr sz="2000" b="0" dirty="0" err="1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_Chalmers PPT_Skiss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Chalmers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 anchorCtr="0">
        <a:noAutofit/>
      </a:bodyPr>
      <a:lstStyle>
        <a:defPPr>
          <a:defRPr sz="2000" b="0" dirty="0" err="1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2_Chalmers PPT_Skiss">
  <a:themeElements>
    <a:clrScheme name="Custom 2">
      <a:dk1>
        <a:srgbClr val="000000"/>
      </a:dk1>
      <a:lt1>
        <a:srgbClr val="9C9C9C"/>
      </a:lt1>
      <a:dk2>
        <a:srgbClr val="262626"/>
      </a:dk2>
      <a:lt2>
        <a:srgbClr val="FFFFFF"/>
      </a:lt2>
      <a:accent1>
        <a:srgbClr val="0013BD"/>
      </a:accent1>
      <a:accent2>
        <a:srgbClr val="C0504D"/>
      </a:accent2>
      <a:accent3>
        <a:srgbClr val="BB1F06"/>
      </a:accent3>
      <a:accent4>
        <a:srgbClr val="F9FFF3"/>
      </a:accent4>
      <a:accent5>
        <a:srgbClr val="F9FFF3"/>
      </a:accent5>
      <a:accent6>
        <a:srgbClr val="F9FFF3"/>
      </a:accent6>
      <a:hlink>
        <a:srgbClr val="F9FFF3"/>
      </a:hlink>
      <a:folHlink>
        <a:srgbClr val="9C9C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Chalmers PPT_Skiss.potx</Template>
  <TotalTime>7752</TotalTime>
  <Words>620</Words>
  <Application>Microsoft Office PowerPoint</Application>
  <PresentationFormat>On-screen Show (16:9)</PresentationFormat>
  <Paragraphs>101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Adobe Fangsong Std R</vt:lpstr>
      <vt:lpstr>Arial</vt:lpstr>
      <vt:lpstr>Arial Narrow</vt:lpstr>
      <vt:lpstr>Calibri</vt:lpstr>
      <vt:lpstr>8_Chalmers PPT_Skiss</vt:lpstr>
      <vt:lpstr>6_Chalmers PPT_Skiss</vt:lpstr>
      <vt:lpstr>7_Chalmers PPT_Skiss</vt:lpstr>
      <vt:lpstr>1_Chalmers</vt:lpstr>
      <vt:lpstr>4_Chalmers</vt:lpstr>
      <vt:lpstr>5_Chalmers</vt:lpstr>
      <vt:lpstr>1_Chalmers PPT_Skiss</vt:lpstr>
      <vt:lpstr>6_Chalmers</vt:lpstr>
      <vt:lpstr>2_Chalmers PPT_Skiss</vt:lpstr>
      <vt:lpstr>7_Chalmers</vt:lpstr>
      <vt:lpstr>3_Chalmers PPT_Skiss</vt:lpstr>
      <vt:lpstr>2_Chalmers</vt:lpstr>
      <vt:lpstr>3_Custom Design</vt:lpstr>
      <vt:lpstr>6_Custom Design</vt:lpstr>
      <vt:lpstr>1_Custom Design</vt:lpstr>
      <vt:lpstr>Suitable additives for activation of olivine </vt:lpstr>
      <vt:lpstr>Why indirect biomass gasification?</vt:lpstr>
      <vt:lpstr>Indirect gasification bottlenecks</vt:lpstr>
      <vt:lpstr>Gasifier– black box?</vt:lpstr>
      <vt:lpstr>Bed material interactions</vt:lpstr>
      <vt:lpstr>Why invest more research in bed material?</vt:lpstr>
      <vt:lpstr>Bed material activity</vt:lpstr>
      <vt:lpstr>Experimental conditions</vt:lpstr>
      <vt:lpstr>Methodology within the project</vt:lpstr>
      <vt:lpstr>Bed material before exposure - inactive</vt:lpstr>
      <vt:lpstr>Chalmers case – gas and tar analysis</vt:lpstr>
      <vt:lpstr>GoBiGas case – gas and tar analysis</vt:lpstr>
      <vt:lpstr>Activity of bed materials</vt:lpstr>
      <vt:lpstr>Active bed material – Chalmers case</vt:lpstr>
      <vt:lpstr>Active bed material – GoBiGas case</vt:lpstr>
      <vt:lpstr>Deactivated bed material – GoBiGas case</vt:lpstr>
      <vt:lpstr>Ca, K – phases within particles</vt:lpstr>
      <vt:lpstr>Mechanism of activation and deactivation</vt:lpstr>
      <vt:lpstr>Conclusions</vt:lpstr>
      <vt:lpstr>Future work</vt:lpstr>
      <vt:lpstr>PowerPoint Presentation</vt:lpstr>
    </vt:vector>
  </TitlesOfParts>
  <Company>Chalmers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Mikael Terfors</dc:creator>
  <cp:lastModifiedBy>Pavleta Knutsson</cp:lastModifiedBy>
  <cp:revision>696</cp:revision>
  <cp:lastPrinted>2015-08-20T09:26:37Z</cp:lastPrinted>
  <dcterms:created xsi:type="dcterms:W3CDTF">2015-08-13T07:30:14Z</dcterms:created>
  <dcterms:modified xsi:type="dcterms:W3CDTF">2017-06-05T04:42:26Z</dcterms:modified>
</cp:coreProperties>
</file>