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4" r:id="rId2"/>
  </p:sldMasterIdLst>
  <p:notesMasterIdLst>
    <p:notesMasterId r:id="rId18"/>
  </p:notesMasterIdLst>
  <p:sldIdLst>
    <p:sldId id="256" r:id="rId3"/>
    <p:sldId id="290" r:id="rId4"/>
    <p:sldId id="291" r:id="rId5"/>
    <p:sldId id="303" r:id="rId6"/>
    <p:sldId id="295" r:id="rId7"/>
    <p:sldId id="292" r:id="rId8"/>
    <p:sldId id="293" r:id="rId9"/>
    <p:sldId id="294" r:id="rId10"/>
    <p:sldId id="298" r:id="rId11"/>
    <p:sldId id="299" r:id="rId12"/>
    <p:sldId id="296" r:id="rId13"/>
    <p:sldId id="297" r:id="rId14"/>
    <p:sldId id="301" r:id="rId15"/>
    <p:sldId id="302" r:id="rId16"/>
    <p:sldId id="300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pos="5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762F73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906" y="-138"/>
      </p:cViewPr>
      <p:guideLst>
        <p:guide orient="horz" pos="2160"/>
        <p:guide orient="horz" pos="2750"/>
        <p:guide pos="3840"/>
        <p:guide pos="55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4CE5-EE24-4B7F-8753-C109593295A5}" type="datetimeFigureOut">
              <a:rPr lang="sv-SE" smtClean="0"/>
              <a:t>2017-06-09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346B-292C-4441-8B48-07D72E1938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09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094801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9142800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6115801" y="3447510"/>
            <a:ext cx="3008401" cy="3410490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9163802" y="3447510"/>
            <a:ext cx="3028199" cy="3410490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325" y="1214808"/>
            <a:ext cx="5048250" cy="2215991"/>
          </a:xfrm>
        </p:spPr>
        <p:txBody>
          <a:bodyPr anchor="b"/>
          <a:lstStyle>
            <a:lvl1pPr algn="l">
              <a:defRPr sz="48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20738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924550"/>
            <a:ext cx="5256213" cy="9144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DIVISION OCH ENHET</a:t>
            </a:r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" y="333375"/>
            <a:ext cx="857910" cy="110289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695325" y="5638800"/>
            <a:ext cx="241604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1200" b="1" dirty="0">
                <a:solidFill>
                  <a:srgbClr val="7F7F7F"/>
                </a:solidFill>
              </a:rPr>
              <a:t>Research </a:t>
            </a:r>
            <a:r>
              <a:rPr lang="sv-SE" sz="1200" b="1" dirty="0" err="1">
                <a:solidFill>
                  <a:srgbClr val="7F7F7F"/>
                </a:solidFill>
              </a:rPr>
              <a:t>Institutes</a:t>
            </a:r>
            <a:r>
              <a:rPr lang="sv-SE" sz="1200" b="1" dirty="0">
                <a:solidFill>
                  <a:srgbClr val="7F7F7F"/>
                </a:solidFill>
              </a:rPr>
              <a:t> </a:t>
            </a:r>
            <a:r>
              <a:rPr lang="sv-SE" sz="1200" b="1" dirty="0" err="1">
                <a:solidFill>
                  <a:srgbClr val="7F7F7F"/>
                </a:solidFill>
              </a:rPr>
              <a:t>of</a:t>
            </a:r>
            <a:r>
              <a:rPr lang="sv-SE" sz="12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3870973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26272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9269951" y="3447511"/>
            <a:ext cx="2922048" cy="3410490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6311901" y="345009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6240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5400675" cy="4943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233488"/>
            <a:ext cx="5400676" cy="49434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03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5400675" cy="4548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628775"/>
            <a:ext cx="5400676" cy="454818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550863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6240461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890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991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550863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4296000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8041137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5894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3" y="1233488"/>
            <a:ext cx="3600000" cy="367829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296000" y="1233488"/>
            <a:ext cx="3600000" cy="367829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8041137" y="1233488"/>
            <a:ext cx="3600000" cy="367829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41137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0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4" y="1233489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50864" y="3660021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1138" y="1233489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11577" y="123086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11577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1176" y="1233489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6241138" y="3660021"/>
            <a:ext cx="3045738" cy="21955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9401176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09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471242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391621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9312000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471242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391621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9312000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242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391621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9312000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471242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391621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9312000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38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4445432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8340000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4445432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8340000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4445432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8340000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4445432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8340000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222275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99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7570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1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10945812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2267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5545137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374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638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 - A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6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4097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 - Ahea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610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0933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- Ahe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8369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pos="515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91149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Ahea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8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8053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 - Ahe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430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1965781" y="6376987"/>
            <a:ext cx="78582" cy="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1998" cy="6858002"/>
          </a:xfrm>
          <a:custGeom>
            <a:avLst/>
            <a:gdLst>
              <a:gd name="connsiteX0" fmla="*/ 11863314 w 12191998"/>
              <a:gd name="connsiteY0" fmla="*/ 6463666 h 6858002"/>
              <a:gd name="connsiteX1" fmla="*/ 11863314 w 12191998"/>
              <a:gd name="connsiteY1" fmla="*/ 6706426 h 6858002"/>
              <a:gd name="connsiteX2" fmla="*/ 12036189 w 12191998"/>
              <a:gd name="connsiteY2" fmla="*/ 6706426 h 6858002"/>
              <a:gd name="connsiteX3" fmla="*/ 12036189 w 12191998"/>
              <a:gd name="connsiteY3" fmla="*/ 6661562 h 6858002"/>
              <a:gd name="connsiteX4" fmla="*/ 11916859 w 12191998"/>
              <a:gd name="connsiteY4" fmla="*/ 6661562 h 6858002"/>
              <a:gd name="connsiteX5" fmla="*/ 11916859 w 12191998"/>
              <a:gd name="connsiteY5" fmla="*/ 6602017 h 6858002"/>
              <a:gd name="connsiteX6" fmla="*/ 12029128 w 12191998"/>
              <a:gd name="connsiteY6" fmla="*/ 6602017 h 6858002"/>
              <a:gd name="connsiteX7" fmla="*/ 12029128 w 12191998"/>
              <a:gd name="connsiteY7" fmla="*/ 6560559 h 6858002"/>
              <a:gd name="connsiteX8" fmla="*/ 11916859 w 12191998"/>
              <a:gd name="connsiteY8" fmla="*/ 6560559 h 6858002"/>
              <a:gd name="connsiteX9" fmla="*/ 11916859 w 12191998"/>
              <a:gd name="connsiteY9" fmla="*/ 6508530 h 6858002"/>
              <a:gd name="connsiteX10" fmla="*/ 12036424 w 12191998"/>
              <a:gd name="connsiteY10" fmla="*/ 6508530 h 6858002"/>
              <a:gd name="connsiteX11" fmla="*/ 12036424 w 12191998"/>
              <a:gd name="connsiteY11" fmla="*/ 6463666 h 6858002"/>
              <a:gd name="connsiteX12" fmla="*/ 11739910 w 12191998"/>
              <a:gd name="connsiteY12" fmla="*/ 6457794 h 6858002"/>
              <a:gd name="connsiteX13" fmla="*/ 11707254 w 12191998"/>
              <a:gd name="connsiteY13" fmla="*/ 6462150 h 6858002"/>
              <a:gd name="connsiteX14" fmla="*/ 11677826 w 12191998"/>
              <a:gd name="connsiteY14" fmla="*/ 6475786 h 6858002"/>
              <a:gd name="connsiteX15" fmla="*/ 11656942 w 12191998"/>
              <a:gd name="connsiteY15" fmla="*/ 6498890 h 6858002"/>
              <a:gd name="connsiteX16" fmla="*/ 11648968 w 12191998"/>
              <a:gd name="connsiteY16" fmla="*/ 6531275 h 6858002"/>
              <a:gd name="connsiteX17" fmla="*/ 11655233 w 12191998"/>
              <a:gd name="connsiteY17" fmla="*/ 6559682 h 6858002"/>
              <a:gd name="connsiteX18" fmla="*/ 11671751 w 12191998"/>
              <a:gd name="connsiteY18" fmla="*/ 6579189 h 6858002"/>
              <a:gd name="connsiteX19" fmla="*/ 11694913 w 12191998"/>
              <a:gd name="connsiteY19" fmla="*/ 6592067 h 6858002"/>
              <a:gd name="connsiteX20" fmla="*/ 11721494 w 12191998"/>
              <a:gd name="connsiteY20" fmla="*/ 6600400 h 6858002"/>
              <a:gd name="connsiteX21" fmla="*/ 11747884 w 12191998"/>
              <a:gd name="connsiteY21" fmla="*/ 6607217 h 6858002"/>
              <a:gd name="connsiteX22" fmla="*/ 11771047 w 12191998"/>
              <a:gd name="connsiteY22" fmla="*/ 6614225 h 6858002"/>
              <a:gd name="connsiteX23" fmla="*/ 11787564 w 12191998"/>
              <a:gd name="connsiteY23" fmla="*/ 6624451 h 6858002"/>
              <a:gd name="connsiteX24" fmla="*/ 11793830 w 12191998"/>
              <a:gd name="connsiteY24" fmla="*/ 6640549 h 6858002"/>
              <a:gd name="connsiteX25" fmla="*/ 11789083 w 12191998"/>
              <a:gd name="connsiteY25" fmla="*/ 6655699 h 6858002"/>
              <a:gd name="connsiteX26" fmla="*/ 11777122 w 12191998"/>
              <a:gd name="connsiteY26" fmla="*/ 6664979 h 6858002"/>
              <a:gd name="connsiteX27" fmla="*/ 11761744 w 12191998"/>
              <a:gd name="connsiteY27" fmla="*/ 6669524 h 6858002"/>
              <a:gd name="connsiteX28" fmla="*/ 11746555 w 12191998"/>
              <a:gd name="connsiteY28" fmla="*/ 6670850 h 6858002"/>
              <a:gd name="connsiteX29" fmla="*/ 11726050 w 12191998"/>
              <a:gd name="connsiteY29" fmla="*/ 6668199 h 6858002"/>
              <a:gd name="connsiteX30" fmla="*/ 11708773 w 12191998"/>
              <a:gd name="connsiteY30" fmla="*/ 6660434 h 6858002"/>
              <a:gd name="connsiteX31" fmla="*/ 11697002 w 12191998"/>
              <a:gd name="connsiteY31" fmla="*/ 6646609 h 6858002"/>
              <a:gd name="connsiteX32" fmla="*/ 11692635 w 12191998"/>
              <a:gd name="connsiteY32" fmla="*/ 6625966 h 6858002"/>
              <a:gd name="connsiteX33" fmla="*/ 11640804 w 12191998"/>
              <a:gd name="connsiteY33" fmla="*/ 6625966 h 6858002"/>
              <a:gd name="connsiteX34" fmla="*/ 11648968 w 12191998"/>
              <a:gd name="connsiteY34" fmla="*/ 6664600 h 6858002"/>
              <a:gd name="connsiteX35" fmla="*/ 11671941 w 12191998"/>
              <a:gd name="connsiteY35" fmla="*/ 6691493 h 6858002"/>
              <a:gd name="connsiteX36" fmla="*/ 11705356 w 12191998"/>
              <a:gd name="connsiteY36" fmla="*/ 6707022 h 6858002"/>
              <a:gd name="connsiteX37" fmla="*/ 11744466 w 12191998"/>
              <a:gd name="connsiteY37" fmla="*/ 6711946 h 6858002"/>
              <a:gd name="connsiteX38" fmla="*/ 11788324 w 12191998"/>
              <a:gd name="connsiteY38" fmla="*/ 6706265 h 6858002"/>
              <a:gd name="connsiteX39" fmla="*/ 11820030 w 12191998"/>
              <a:gd name="connsiteY39" fmla="*/ 6689978 h 6858002"/>
              <a:gd name="connsiteX40" fmla="*/ 11839206 w 12191998"/>
              <a:gd name="connsiteY40" fmla="*/ 6665358 h 6858002"/>
              <a:gd name="connsiteX41" fmla="*/ 11845661 w 12191998"/>
              <a:gd name="connsiteY41" fmla="*/ 6634299 h 6858002"/>
              <a:gd name="connsiteX42" fmla="*/ 11837117 w 12191998"/>
              <a:gd name="connsiteY42" fmla="*/ 6600968 h 6858002"/>
              <a:gd name="connsiteX43" fmla="*/ 11816423 w 12191998"/>
              <a:gd name="connsiteY43" fmla="*/ 6579946 h 6858002"/>
              <a:gd name="connsiteX44" fmla="*/ 11792311 w 12191998"/>
              <a:gd name="connsiteY44" fmla="*/ 6568583 h 6858002"/>
              <a:gd name="connsiteX45" fmla="*/ 11773325 w 12191998"/>
              <a:gd name="connsiteY45" fmla="*/ 6563659 h 6858002"/>
              <a:gd name="connsiteX46" fmla="*/ 11736492 w 12191998"/>
              <a:gd name="connsiteY46" fmla="*/ 6554001 h 6858002"/>
              <a:gd name="connsiteX47" fmla="*/ 11714279 w 12191998"/>
              <a:gd name="connsiteY47" fmla="*/ 6546615 h 6858002"/>
              <a:gd name="connsiteX48" fmla="*/ 11703457 w 12191998"/>
              <a:gd name="connsiteY48" fmla="*/ 6538471 h 6858002"/>
              <a:gd name="connsiteX49" fmla="*/ 11700799 w 12191998"/>
              <a:gd name="connsiteY49" fmla="*/ 6526919 h 6858002"/>
              <a:gd name="connsiteX50" fmla="*/ 11704216 w 12191998"/>
              <a:gd name="connsiteY50" fmla="*/ 6514041 h 6858002"/>
              <a:gd name="connsiteX51" fmla="*/ 11712950 w 12191998"/>
              <a:gd name="connsiteY51" fmla="*/ 6505519 h 6858002"/>
              <a:gd name="connsiteX52" fmla="*/ 11724721 w 12191998"/>
              <a:gd name="connsiteY52" fmla="*/ 6500595 h 6858002"/>
              <a:gd name="connsiteX53" fmla="*/ 11737632 w 12191998"/>
              <a:gd name="connsiteY53" fmla="*/ 6499269 h 6858002"/>
              <a:gd name="connsiteX54" fmla="*/ 11755858 w 12191998"/>
              <a:gd name="connsiteY54" fmla="*/ 6500974 h 6858002"/>
              <a:gd name="connsiteX55" fmla="*/ 11770667 w 12191998"/>
              <a:gd name="connsiteY55" fmla="*/ 6506844 h 6858002"/>
              <a:gd name="connsiteX56" fmla="*/ 11781109 w 12191998"/>
              <a:gd name="connsiteY56" fmla="*/ 6518018 h 6858002"/>
              <a:gd name="connsiteX57" fmla="*/ 11785666 w 12191998"/>
              <a:gd name="connsiteY57" fmla="*/ 6536009 h 6858002"/>
              <a:gd name="connsiteX58" fmla="*/ 11837497 w 12191998"/>
              <a:gd name="connsiteY58" fmla="*/ 6536009 h 6858002"/>
              <a:gd name="connsiteX59" fmla="*/ 11829523 w 12191998"/>
              <a:gd name="connsiteY59" fmla="*/ 6500216 h 6858002"/>
              <a:gd name="connsiteX60" fmla="*/ 11807879 w 12191998"/>
              <a:gd name="connsiteY60" fmla="*/ 6475786 h 6858002"/>
              <a:gd name="connsiteX61" fmla="*/ 11776742 w 12191998"/>
              <a:gd name="connsiteY61" fmla="*/ 6462150 h 6858002"/>
              <a:gd name="connsiteX62" fmla="*/ 11739910 w 12191998"/>
              <a:gd name="connsiteY62" fmla="*/ 6457794 h 6858002"/>
              <a:gd name="connsiteX63" fmla="*/ 11973464 w 12191998"/>
              <a:gd name="connsiteY63" fmla="*/ 6384508 h 6858002"/>
              <a:gd name="connsiteX64" fmla="*/ 11973464 w 12191998"/>
              <a:gd name="connsiteY64" fmla="*/ 6447107 h 6858002"/>
              <a:gd name="connsiteX65" fmla="*/ 12036424 w 12191998"/>
              <a:gd name="connsiteY65" fmla="*/ 6447107 h 6858002"/>
              <a:gd name="connsiteX66" fmla="*/ 12036424 w 12191998"/>
              <a:gd name="connsiteY66" fmla="*/ 6384508 h 6858002"/>
              <a:gd name="connsiteX67" fmla="*/ 11706679 w 12191998"/>
              <a:gd name="connsiteY67" fmla="*/ 6246040 h 6858002"/>
              <a:gd name="connsiteX68" fmla="*/ 11765382 w 12191998"/>
              <a:gd name="connsiteY68" fmla="*/ 6246040 h 6858002"/>
              <a:gd name="connsiteX69" fmla="*/ 11793118 w 12191998"/>
              <a:gd name="connsiteY69" fmla="*/ 6253992 h 6858002"/>
              <a:gd name="connsiteX70" fmla="*/ 11802237 w 12191998"/>
              <a:gd name="connsiteY70" fmla="*/ 6279743 h 6858002"/>
              <a:gd name="connsiteX71" fmla="*/ 11793118 w 12191998"/>
              <a:gd name="connsiteY71" fmla="*/ 6306251 h 6858002"/>
              <a:gd name="connsiteX72" fmla="*/ 11765382 w 12191998"/>
              <a:gd name="connsiteY72" fmla="*/ 6314393 h 6858002"/>
              <a:gd name="connsiteX73" fmla="*/ 11706679 w 12191998"/>
              <a:gd name="connsiteY73" fmla="*/ 6314393 h 6858002"/>
              <a:gd name="connsiteX74" fmla="*/ 11706679 w 12191998"/>
              <a:gd name="connsiteY74" fmla="*/ 6246040 h 6858002"/>
              <a:gd name="connsiteX75" fmla="*/ 11888262 w 12191998"/>
              <a:gd name="connsiteY75" fmla="*/ 6204581 h 6858002"/>
              <a:gd name="connsiteX76" fmla="*/ 11888262 w 12191998"/>
              <a:gd name="connsiteY76" fmla="*/ 6447576 h 6858002"/>
              <a:gd name="connsiteX77" fmla="*/ 11941807 w 12191998"/>
              <a:gd name="connsiteY77" fmla="*/ 6447576 h 6858002"/>
              <a:gd name="connsiteX78" fmla="*/ 11941807 w 12191998"/>
              <a:gd name="connsiteY78" fmla="*/ 6204581 h 6858002"/>
              <a:gd name="connsiteX79" fmla="*/ 11653134 w 12191998"/>
              <a:gd name="connsiteY79" fmla="*/ 6204581 h 6858002"/>
              <a:gd name="connsiteX80" fmla="*/ 11653134 w 12191998"/>
              <a:gd name="connsiteY80" fmla="*/ 6447576 h 6858002"/>
              <a:gd name="connsiteX81" fmla="*/ 11706683 w 12191998"/>
              <a:gd name="connsiteY81" fmla="*/ 6447576 h 6858002"/>
              <a:gd name="connsiteX82" fmla="*/ 11706683 w 12191998"/>
              <a:gd name="connsiteY82" fmla="*/ 6352689 h 6858002"/>
              <a:gd name="connsiteX83" fmla="*/ 11760231 w 12191998"/>
              <a:gd name="connsiteY83" fmla="*/ 6352689 h 6858002"/>
              <a:gd name="connsiteX84" fmla="*/ 11789284 w 12191998"/>
              <a:gd name="connsiteY84" fmla="*/ 6361401 h 6858002"/>
              <a:gd name="connsiteX85" fmla="*/ 11800867 w 12191998"/>
              <a:gd name="connsiteY85" fmla="*/ 6389432 h 6858002"/>
              <a:gd name="connsiteX86" fmla="*/ 11803906 w 12191998"/>
              <a:gd name="connsiteY86" fmla="*/ 6419924 h 6858002"/>
              <a:gd name="connsiteX87" fmla="*/ 11809412 w 12191998"/>
              <a:gd name="connsiteY87" fmla="*/ 6447576 h 6858002"/>
              <a:gd name="connsiteX88" fmla="*/ 11862961 w 12191998"/>
              <a:gd name="connsiteY88" fmla="*/ 6447576 h 6858002"/>
              <a:gd name="connsiteX89" fmla="*/ 11857264 w 12191998"/>
              <a:gd name="connsiteY89" fmla="*/ 6435076 h 6858002"/>
              <a:gd name="connsiteX90" fmla="*/ 11854606 w 12191998"/>
              <a:gd name="connsiteY90" fmla="*/ 6419546 h 6858002"/>
              <a:gd name="connsiteX91" fmla="*/ 11853467 w 12191998"/>
              <a:gd name="connsiteY91" fmla="*/ 6403636 h 6858002"/>
              <a:gd name="connsiteX92" fmla="*/ 11852707 w 12191998"/>
              <a:gd name="connsiteY92" fmla="*/ 6390000 h 6858002"/>
              <a:gd name="connsiteX93" fmla="*/ 11850238 w 12191998"/>
              <a:gd name="connsiteY93" fmla="*/ 6371628 h 6858002"/>
              <a:gd name="connsiteX94" fmla="*/ 11844162 w 12191998"/>
              <a:gd name="connsiteY94" fmla="*/ 6354772 h 6858002"/>
              <a:gd name="connsiteX95" fmla="*/ 11833528 w 12191998"/>
              <a:gd name="connsiteY95" fmla="*/ 6341515 h 6858002"/>
              <a:gd name="connsiteX96" fmla="*/ 11817198 w 12191998"/>
              <a:gd name="connsiteY96" fmla="*/ 6333181 h 6858002"/>
              <a:gd name="connsiteX97" fmla="*/ 11817198 w 12191998"/>
              <a:gd name="connsiteY97" fmla="*/ 6332613 h 6858002"/>
              <a:gd name="connsiteX98" fmla="*/ 11846820 w 12191998"/>
              <a:gd name="connsiteY98" fmla="*/ 6308749 h 6858002"/>
              <a:gd name="connsiteX99" fmla="*/ 11855745 w 12191998"/>
              <a:gd name="connsiteY99" fmla="*/ 6271627 h 6858002"/>
              <a:gd name="connsiteX100" fmla="*/ 11850808 w 12191998"/>
              <a:gd name="connsiteY100" fmla="*/ 6245680 h 6858002"/>
              <a:gd name="connsiteX101" fmla="*/ 11836567 w 12191998"/>
              <a:gd name="connsiteY101" fmla="*/ 6224278 h 6858002"/>
              <a:gd name="connsiteX102" fmla="*/ 11813970 w 12191998"/>
              <a:gd name="connsiteY102" fmla="*/ 6209884 h 6858002"/>
              <a:gd name="connsiteX103" fmla="*/ 11784537 w 12191998"/>
              <a:gd name="connsiteY103" fmla="*/ 6204581 h 6858002"/>
              <a:gd name="connsiteX104" fmla="*/ 0 w 12191998"/>
              <a:gd name="connsiteY104" fmla="*/ 0 h 6858002"/>
              <a:gd name="connsiteX105" fmla="*/ 6629400 w 12191998"/>
              <a:gd name="connsiteY105" fmla="*/ 0 h 6858002"/>
              <a:gd name="connsiteX106" fmla="*/ 6629400 w 12191998"/>
              <a:gd name="connsiteY106" fmla="*/ 3 h 6858002"/>
              <a:gd name="connsiteX107" fmla="*/ 12191998 w 12191998"/>
              <a:gd name="connsiteY107" fmla="*/ 3 h 6858002"/>
              <a:gd name="connsiteX108" fmla="*/ 12191998 w 12191998"/>
              <a:gd name="connsiteY108" fmla="*/ 6858002 h 6858002"/>
              <a:gd name="connsiteX109" fmla="*/ 6311899 w 12191998"/>
              <a:gd name="connsiteY109" fmla="*/ 6858002 h 6858002"/>
              <a:gd name="connsiteX110" fmla="*/ 6311899 w 12191998"/>
              <a:gd name="connsiteY110" fmla="*/ 6858001 h 6858002"/>
              <a:gd name="connsiteX111" fmla="*/ 0 w 12191998"/>
              <a:gd name="connsiteY111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191998" h="6858002">
                <a:moveTo>
                  <a:pt x="11863314" y="6463666"/>
                </a:moveTo>
                <a:lnTo>
                  <a:pt x="11863314" y="6706426"/>
                </a:lnTo>
                <a:lnTo>
                  <a:pt x="12036189" y="6706426"/>
                </a:lnTo>
                <a:lnTo>
                  <a:pt x="12036189" y="6661562"/>
                </a:lnTo>
                <a:lnTo>
                  <a:pt x="11916859" y="6661562"/>
                </a:lnTo>
                <a:lnTo>
                  <a:pt x="11916859" y="6602017"/>
                </a:lnTo>
                <a:lnTo>
                  <a:pt x="12029128" y="6602017"/>
                </a:lnTo>
                <a:lnTo>
                  <a:pt x="12029128" y="6560559"/>
                </a:lnTo>
                <a:lnTo>
                  <a:pt x="11916859" y="6560559"/>
                </a:lnTo>
                <a:lnTo>
                  <a:pt x="11916859" y="6508530"/>
                </a:lnTo>
                <a:lnTo>
                  <a:pt x="12036424" y="6508530"/>
                </a:lnTo>
                <a:lnTo>
                  <a:pt x="12036424" y="6463666"/>
                </a:lnTo>
                <a:close/>
                <a:moveTo>
                  <a:pt x="11739910" y="6457794"/>
                </a:moveTo>
                <a:cubicBezTo>
                  <a:pt x="11729088" y="6457794"/>
                  <a:pt x="11718076" y="6459309"/>
                  <a:pt x="11707254" y="6462150"/>
                </a:cubicBezTo>
                <a:cubicBezTo>
                  <a:pt x="11696242" y="6465180"/>
                  <a:pt x="11686560" y="6469725"/>
                  <a:pt x="11677826" y="6475786"/>
                </a:cubicBezTo>
                <a:cubicBezTo>
                  <a:pt x="11669282" y="6482035"/>
                  <a:pt x="11662258" y="6489611"/>
                  <a:pt x="11656942" y="6498890"/>
                </a:cubicBezTo>
                <a:cubicBezTo>
                  <a:pt x="11651626" y="6507981"/>
                  <a:pt x="11648968" y="6518776"/>
                  <a:pt x="11648968" y="6531275"/>
                </a:cubicBezTo>
                <a:cubicBezTo>
                  <a:pt x="11648968" y="6542448"/>
                  <a:pt x="11651056" y="6551918"/>
                  <a:pt x="11655233" y="6559682"/>
                </a:cubicBezTo>
                <a:cubicBezTo>
                  <a:pt x="11659410" y="6567447"/>
                  <a:pt x="11664916" y="6574075"/>
                  <a:pt x="11671751" y="6579189"/>
                </a:cubicBezTo>
                <a:cubicBezTo>
                  <a:pt x="11678586" y="6584491"/>
                  <a:pt x="11686370" y="6588658"/>
                  <a:pt x="11694913" y="6592067"/>
                </a:cubicBezTo>
                <a:cubicBezTo>
                  <a:pt x="11703647" y="6595286"/>
                  <a:pt x="11712380" y="6598127"/>
                  <a:pt x="11721494" y="6600400"/>
                </a:cubicBezTo>
                <a:cubicBezTo>
                  <a:pt x="11730417" y="6602862"/>
                  <a:pt x="11739150" y="6605134"/>
                  <a:pt x="11747884" y="6607217"/>
                </a:cubicBezTo>
                <a:cubicBezTo>
                  <a:pt x="11756428" y="6609301"/>
                  <a:pt x="11764212" y="6611573"/>
                  <a:pt x="11771047" y="6614225"/>
                </a:cubicBezTo>
                <a:cubicBezTo>
                  <a:pt x="11777882" y="6617065"/>
                  <a:pt x="11783387" y="6620474"/>
                  <a:pt x="11787564" y="6624451"/>
                </a:cubicBezTo>
                <a:cubicBezTo>
                  <a:pt x="11791741" y="6628618"/>
                  <a:pt x="11793830" y="6633920"/>
                  <a:pt x="11793830" y="6640549"/>
                </a:cubicBezTo>
                <a:cubicBezTo>
                  <a:pt x="11793830" y="6646609"/>
                  <a:pt x="11792311" y="6651722"/>
                  <a:pt x="11789083" y="6655699"/>
                </a:cubicBezTo>
                <a:cubicBezTo>
                  <a:pt x="11785856" y="6659677"/>
                  <a:pt x="11781869" y="6662707"/>
                  <a:pt x="11777122" y="6664979"/>
                </a:cubicBezTo>
                <a:cubicBezTo>
                  <a:pt x="11772376" y="6667252"/>
                  <a:pt x="11767249" y="6668767"/>
                  <a:pt x="11761744" y="6669524"/>
                </a:cubicBezTo>
                <a:cubicBezTo>
                  <a:pt x="11756428" y="6670471"/>
                  <a:pt x="11751301" y="6670850"/>
                  <a:pt x="11746555" y="6670850"/>
                </a:cubicBezTo>
                <a:cubicBezTo>
                  <a:pt x="11739340" y="6670850"/>
                  <a:pt x="11732505" y="6669903"/>
                  <a:pt x="11726050" y="6668199"/>
                </a:cubicBezTo>
                <a:cubicBezTo>
                  <a:pt x="11719405" y="6666494"/>
                  <a:pt x="11713709" y="6663843"/>
                  <a:pt x="11708773" y="6660434"/>
                </a:cubicBezTo>
                <a:cubicBezTo>
                  <a:pt x="11703837" y="6656836"/>
                  <a:pt x="11700040" y="6652291"/>
                  <a:pt x="11697002" y="6646609"/>
                </a:cubicBezTo>
                <a:cubicBezTo>
                  <a:pt x="11693964" y="6640928"/>
                  <a:pt x="11692635" y="6634110"/>
                  <a:pt x="11692635" y="6625966"/>
                </a:cubicBezTo>
                <a:cubicBezTo>
                  <a:pt x="11692635" y="6625966"/>
                  <a:pt x="11692635" y="6625966"/>
                  <a:pt x="11640804" y="6625966"/>
                </a:cubicBezTo>
                <a:cubicBezTo>
                  <a:pt x="11640424" y="6640928"/>
                  <a:pt x="11643272" y="6653806"/>
                  <a:pt x="11648968" y="6664600"/>
                </a:cubicBezTo>
                <a:cubicBezTo>
                  <a:pt x="11654663" y="6675585"/>
                  <a:pt x="11662258" y="6684486"/>
                  <a:pt x="11671941" y="6691493"/>
                </a:cubicBezTo>
                <a:cubicBezTo>
                  <a:pt x="11681623" y="6698500"/>
                  <a:pt x="11692825" y="6703803"/>
                  <a:pt x="11705356" y="6707022"/>
                </a:cubicBezTo>
                <a:cubicBezTo>
                  <a:pt x="11718076" y="6710242"/>
                  <a:pt x="11730986" y="6711946"/>
                  <a:pt x="11744466" y="6711946"/>
                </a:cubicBezTo>
                <a:cubicBezTo>
                  <a:pt x="11760984" y="6711946"/>
                  <a:pt x="11775603" y="6710052"/>
                  <a:pt x="11788324" y="6706265"/>
                </a:cubicBezTo>
                <a:cubicBezTo>
                  <a:pt x="11800854" y="6702288"/>
                  <a:pt x="11811486" y="6696985"/>
                  <a:pt x="11820030" y="6689978"/>
                </a:cubicBezTo>
                <a:cubicBezTo>
                  <a:pt x="11828574" y="6683160"/>
                  <a:pt x="11834839" y="6674827"/>
                  <a:pt x="11839206" y="6665358"/>
                </a:cubicBezTo>
                <a:cubicBezTo>
                  <a:pt x="11843573" y="6655889"/>
                  <a:pt x="11845661" y="6645473"/>
                  <a:pt x="11845661" y="6634299"/>
                </a:cubicBezTo>
                <a:cubicBezTo>
                  <a:pt x="11845661" y="6620853"/>
                  <a:pt x="11842813" y="6609679"/>
                  <a:pt x="11837117" y="6600968"/>
                </a:cubicBezTo>
                <a:cubicBezTo>
                  <a:pt x="11831232" y="6592067"/>
                  <a:pt x="11824397" y="6585249"/>
                  <a:pt x="11816423" y="6579946"/>
                </a:cubicBezTo>
                <a:cubicBezTo>
                  <a:pt x="11808449" y="6574833"/>
                  <a:pt x="11800475" y="6570856"/>
                  <a:pt x="11792311" y="6568583"/>
                </a:cubicBezTo>
                <a:cubicBezTo>
                  <a:pt x="11784337" y="6566121"/>
                  <a:pt x="11777882" y="6564606"/>
                  <a:pt x="11773325" y="6563659"/>
                </a:cubicBezTo>
                <a:cubicBezTo>
                  <a:pt x="11758136" y="6559682"/>
                  <a:pt x="11745795" y="6556652"/>
                  <a:pt x="11736492" y="6554001"/>
                </a:cubicBezTo>
                <a:cubicBezTo>
                  <a:pt x="11726999" y="6551539"/>
                  <a:pt x="11719595" y="6549077"/>
                  <a:pt x="11714279" y="6546615"/>
                </a:cubicBezTo>
                <a:cubicBezTo>
                  <a:pt x="11708963" y="6544153"/>
                  <a:pt x="11705356" y="6541312"/>
                  <a:pt x="11703457" y="6538471"/>
                </a:cubicBezTo>
                <a:cubicBezTo>
                  <a:pt x="11701748" y="6535441"/>
                  <a:pt x="11700799" y="6531654"/>
                  <a:pt x="11700799" y="6526919"/>
                </a:cubicBezTo>
                <a:cubicBezTo>
                  <a:pt x="11700799" y="6521616"/>
                  <a:pt x="11701938" y="6517261"/>
                  <a:pt x="11704216" y="6514041"/>
                </a:cubicBezTo>
                <a:cubicBezTo>
                  <a:pt x="11706495" y="6510632"/>
                  <a:pt x="11709343" y="6507791"/>
                  <a:pt x="11712950" y="6505519"/>
                </a:cubicBezTo>
                <a:cubicBezTo>
                  <a:pt x="11716367" y="6503246"/>
                  <a:pt x="11720354" y="6501542"/>
                  <a:pt x="11724721" y="6500595"/>
                </a:cubicBezTo>
                <a:cubicBezTo>
                  <a:pt x="11728898" y="6499837"/>
                  <a:pt x="11733265" y="6499269"/>
                  <a:pt x="11737632" y="6499269"/>
                </a:cubicBezTo>
                <a:cubicBezTo>
                  <a:pt x="11744277" y="6499269"/>
                  <a:pt x="11750352" y="6499837"/>
                  <a:pt x="11755858" y="6500974"/>
                </a:cubicBezTo>
                <a:cubicBezTo>
                  <a:pt x="11761364" y="6502110"/>
                  <a:pt x="11766300" y="6504004"/>
                  <a:pt x="11770667" y="6506844"/>
                </a:cubicBezTo>
                <a:cubicBezTo>
                  <a:pt x="11775034" y="6509496"/>
                  <a:pt x="11778451" y="6513283"/>
                  <a:pt x="11781109" y="6518018"/>
                </a:cubicBezTo>
                <a:cubicBezTo>
                  <a:pt x="11783767" y="6522753"/>
                  <a:pt x="11785286" y="6528813"/>
                  <a:pt x="11785666" y="6536009"/>
                </a:cubicBezTo>
                <a:cubicBezTo>
                  <a:pt x="11785666" y="6536009"/>
                  <a:pt x="11785666" y="6536009"/>
                  <a:pt x="11837497" y="6536009"/>
                </a:cubicBezTo>
                <a:cubicBezTo>
                  <a:pt x="11837497" y="6521995"/>
                  <a:pt x="11834839" y="6510064"/>
                  <a:pt x="11829523" y="6500216"/>
                </a:cubicBezTo>
                <a:cubicBezTo>
                  <a:pt x="11824207" y="6490368"/>
                  <a:pt x="11816992" y="6482225"/>
                  <a:pt x="11807879" y="6475786"/>
                </a:cubicBezTo>
                <a:cubicBezTo>
                  <a:pt x="11798766" y="6469536"/>
                  <a:pt x="11788324" y="6464991"/>
                  <a:pt x="11776742" y="6462150"/>
                </a:cubicBezTo>
                <a:cubicBezTo>
                  <a:pt x="11764971" y="6459309"/>
                  <a:pt x="11752630" y="6457794"/>
                  <a:pt x="11739910" y="6457794"/>
                </a:cubicBezTo>
                <a:close/>
                <a:moveTo>
                  <a:pt x="11973464" y="6384508"/>
                </a:moveTo>
                <a:lnTo>
                  <a:pt x="11973464" y="6447107"/>
                </a:lnTo>
                <a:lnTo>
                  <a:pt x="12036424" y="6447107"/>
                </a:lnTo>
                <a:lnTo>
                  <a:pt x="12036424" y="6384508"/>
                </a:lnTo>
                <a:close/>
                <a:moveTo>
                  <a:pt x="11706679" y="6246040"/>
                </a:moveTo>
                <a:cubicBezTo>
                  <a:pt x="11706679" y="6246040"/>
                  <a:pt x="11706679" y="6246040"/>
                  <a:pt x="11765382" y="6246040"/>
                </a:cubicBezTo>
                <a:cubicBezTo>
                  <a:pt x="11777730" y="6246040"/>
                  <a:pt x="11786849" y="6248690"/>
                  <a:pt x="11793118" y="6253992"/>
                </a:cubicBezTo>
                <a:cubicBezTo>
                  <a:pt x="11799198" y="6259483"/>
                  <a:pt x="11802237" y="6268004"/>
                  <a:pt x="11802237" y="6279743"/>
                </a:cubicBezTo>
                <a:cubicBezTo>
                  <a:pt x="11802237" y="6292050"/>
                  <a:pt x="11799198" y="6300760"/>
                  <a:pt x="11793118" y="6306251"/>
                </a:cubicBezTo>
                <a:cubicBezTo>
                  <a:pt x="11786849" y="6311742"/>
                  <a:pt x="11777730" y="6314393"/>
                  <a:pt x="11765382" y="6314393"/>
                </a:cubicBezTo>
                <a:lnTo>
                  <a:pt x="11706679" y="6314393"/>
                </a:lnTo>
                <a:cubicBezTo>
                  <a:pt x="11706679" y="6314393"/>
                  <a:pt x="11706679" y="6314393"/>
                  <a:pt x="11706679" y="6246040"/>
                </a:cubicBezTo>
                <a:close/>
                <a:moveTo>
                  <a:pt x="11888262" y="6204581"/>
                </a:moveTo>
                <a:lnTo>
                  <a:pt x="11888262" y="6447576"/>
                </a:lnTo>
                <a:lnTo>
                  <a:pt x="11941807" y="6447576"/>
                </a:lnTo>
                <a:lnTo>
                  <a:pt x="11941807" y="6204581"/>
                </a:lnTo>
                <a:close/>
                <a:moveTo>
                  <a:pt x="11653134" y="6204581"/>
                </a:moveTo>
                <a:cubicBezTo>
                  <a:pt x="11653134" y="6204581"/>
                  <a:pt x="11653134" y="6204581"/>
                  <a:pt x="11653134" y="6447576"/>
                </a:cubicBezTo>
                <a:cubicBezTo>
                  <a:pt x="11653134" y="6447576"/>
                  <a:pt x="11653134" y="6447576"/>
                  <a:pt x="11706683" y="6447576"/>
                </a:cubicBezTo>
                <a:cubicBezTo>
                  <a:pt x="11706683" y="6447576"/>
                  <a:pt x="11706683" y="6447576"/>
                  <a:pt x="11706683" y="6352689"/>
                </a:cubicBezTo>
                <a:cubicBezTo>
                  <a:pt x="11706683" y="6352689"/>
                  <a:pt x="11706683" y="6352689"/>
                  <a:pt x="11760231" y="6352689"/>
                </a:cubicBezTo>
                <a:cubicBezTo>
                  <a:pt x="11773713" y="6352689"/>
                  <a:pt x="11783398" y="6355530"/>
                  <a:pt x="11789284" y="6361401"/>
                </a:cubicBezTo>
                <a:cubicBezTo>
                  <a:pt x="11795171" y="6367272"/>
                  <a:pt x="11798969" y="6376742"/>
                  <a:pt x="11800867" y="6389432"/>
                </a:cubicBezTo>
                <a:cubicBezTo>
                  <a:pt x="11802197" y="6399091"/>
                  <a:pt x="11803336" y="6409318"/>
                  <a:pt x="11803906" y="6419924"/>
                </a:cubicBezTo>
                <a:cubicBezTo>
                  <a:pt x="11804665" y="6430720"/>
                  <a:pt x="11806374" y="6439811"/>
                  <a:pt x="11809412" y="6447576"/>
                </a:cubicBezTo>
                <a:cubicBezTo>
                  <a:pt x="11809412" y="6447576"/>
                  <a:pt x="11809412" y="6447576"/>
                  <a:pt x="11862961" y="6447576"/>
                </a:cubicBezTo>
                <a:cubicBezTo>
                  <a:pt x="11860492" y="6444167"/>
                  <a:pt x="11858594" y="6440000"/>
                  <a:pt x="11857264" y="6435076"/>
                </a:cubicBezTo>
                <a:cubicBezTo>
                  <a:pt x="11856125" y="6430341"/>
                  <a:pt x="11855176" y="6425038"/>
                  <a:pt x="11854606" y="6419546"/>
                </a:cubicBezTo>
                <a:cubicBezTo>
                  <a:pt x="11854036" y="6414243"/>
                  <a:pt x="11853656" y="6408939"/>
                  <a:pt x="11853467" y="6403636"/>
                </a:cubicBezTo>
                <a:cubicBezTo>
                  <a:pt x="11853087" y="6398523"/>
                  <a:pt x="11852897" y="6393977"/>
                  <a:pt x="11852707" y="6390000"/>
                </a:cubicBezTo>
                <a:cubicBezTo>
                  <a:pt x="11852327" y="6383939"/>
                  <a:pt x="11851378" y="6377879"/>
                  <a:pt x="11850238" y="6371628"/>
                </a:cubicBezTo>
                <a:cubicBezTo>
                  <a:pt x="11848909" y="6365568"/>
                  <a:pt x="11846820" y="6359886"/>
                  <a:pt x="11844162" y="6354772"/>
                </a:cubicBezTo>
                <a:cubicBezTo>
                  <a:pt x="11841504" y="6349659"/>
                  <a:pt x="11837896" y="6345302"/>
                  <a:pt x="11833528" y="6341515"/>
                </a:cubicBezTo>
                <a:cubicBezTo>
                  <a:pt x="11829351" y="6337727"/>
                  <a:pt x="11823844" y="6335075"/>
                  <a:pt x="11817198" y="6333181"/>
                </a:cubicBezTo>
                <a:cubicBezTo>
                  <a:pt x="11817198" y="6333181"/>
                  <a:pt x="11817198" y="6333181"/>
                  <a:pt x="11817198" y="6332613"/>
                </a:cubicBezTo>
                <a:cubicBezTo>
                  <a:pt x="11830870" y="6327120"/>
                  <a:pt x="11840744" y="6319166"/>
                  <a:pt x="11846820" y="6308749"/>
                </a:cubicBezTo>
                <a:cubicBezTo>
                  <a:pt x="11852707" y="6298332"/>
                  <a:pt x="11855745" y="6285832"/>
                  <a:pt x="11855745" y="6271627"/>
                </a:cubicBezTo>
                <a:cubicBezTo>
                  <a:pt x="11855745" y="6262347"/>
                  <a:pt x="11854226" y="6253635"/>
                  <a:pt x="11850808" y="6245680"/>
                </a:cubicBezTo>
                <a:cubicBezTo>
                  <a:pt x="11847580" y="6237536"/>
                  <a:pt x="11842833" y="6230528"/>
                  <a:pt x="11836567" y="6224278"/>
                </a:cubicBezTo>
                <a:cubicBezTo>
                  <a:pt x="11830300" y="6218218"/>
                  <a:pt x="11822705" y="6213293"/>
                  <a:pt x="11813970" y="6209884"/>
                </a:cubicBezTo>
                <a:cubicBezTo>
                  <a:pt x="11805235" y="6206286"/>
                  <a:pt x="11795361" y="6204581"/>
                  <a:pt x="11784537" y="6204581"/>
                </a:cubicBezTo>
                <a:close/>
                <a:moveTo>
                  <a:pt x="0" y="0"/>
                </a:moveTo>
                <a:lnTo>
                  <a:pt x="6629400" y="0"/>
                </a:lnTo>
                <a:lnTo>
                  <a:pt x="6629400" y="3"/>
                </a:lnTo>
                <a:lnTo>
                  <a:pt x="12191998" y="3"/>
                </a:lnTo>
                <a:lnTo>
                  <a:pt x="12191998" y="6858002"/>
                </a:lnTo>
                <a:lnTo>
                  <a:pt x="6311899" y="6858002"/>
                </a:lnTo>
                <a:lnTo>
                  <a:pt x="63118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400675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595040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9511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4327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09485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5580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Frihandsfigur: Form 8"/>
          <p:cNvSpPr>
            <a:spLocks noGrp="1"/>
          </p:cNvSpPr>
          <p:nvPr>
            <p:ph type="pic" sz="quarter" idx="10"/>
          </p:nvPr>
        </p:nvSpPr>
        <p:spPr>
          <a:xfrm>
            <a:off x="6311899" y="0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9988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311900" y="0"/>
            <a:ext cx="5880100" cy="34079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33184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704" r:id="rId4"/>
    <p:sldLayoutId id="2147483705" r:id="rId5"/>
    <p:sldLayoutId id="2147483706" r:id="rId6"/>
    <p:sldLayoutId id="2147483707" r:id="rId7"/>
    <p:sldLayoutId id="2147483659" r:id="rId8"/>
    <p:sldLayoutId id="2147483701" r:id="rId9"/>
    <p:sldLayoutId id="2147483702" r:id="rId10"/>
    <p:sldLayoutId id="2147483703" r:id="rId11"/>
    <p:sldLayoutId id="2147483652" r:id="rId12"/>
    <p:sldLayoutId id="2147483662" r:id="rId13"/>
    <p:sldLayoutId id="2147483663" r:id="rId14"/>
    <p:sldLayoutId id="2147483664" r:id="rId15"/>
    <p:sldLayoutId id="2147483666" r:id="rId16"/>
    <p:sldLayoutId id="2147483700" r:id="rId17"/>
    <p:sldLayoutId id="2147483668" r:id="rId18"/>
    <p:sldLayoutId id="2147483699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7" pos="98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pos="7582" userDrawn="1">
          <p15:clr>
            <a:srgbClr val="F26B43"/>
          </p15:clr>
        </p15:guide>
        <p15:guide id="11" pos="347" userDrawn="1">
          <p15:clr>
            <a:srgbClr val="F26B43"/>
          </p15:clr>
        </p15:guide>
        <p15:guide id="12" pos="7333" userDrawn="1">
          <p15:clr>
            <a:srgbClr val="F26B43"/>
          </p15:clr>
        </p15:guide>
        <p15:guide id="13" orient="horz" pos="1026" userDrawn="1">
          <p15:clr>
            <a:srgbClr val="F26B43"/>
          </p15:clr>
        </p15:guide>
        <p15:guide id="14" orient="horz" pos="3906" userDrawn="1">
          <p15:clr>
            <a:srgbClr val="F26B43"/>
          </p15:clr>
        </p15:guide>
        <p15:guide id="15" orient="horz" pos="4020" userDrawn="1">
          <p15:clr>
            <a:srgbClr val="F26B43"/>
          </p15:clr>
        </p15:guide>
        <p15:guide id="16" orient="horz" pos="4110" userDrawn="1">
          <p15:clr>
            <a:srgbClr val="F26B43"/>
          </p15:clr>
        </p15:guide>
        <p15:guide id="17" orient="horz" pos="4224" userDrawn="1">
          <p15:clr>
            <a:srgbClr val="F26B43"/>
          </p15:clr>
        </p15:guide>
        <p15:guide id="18" pos="438" userDrawn="1">
          <p15:clr>
            <a:srgbClr val="F26B43"/>
          </p15:clr>
        </p15:guide>
        <p15:guide id="19" pos="7242" userDrawn="1">
          <p15:clr>
            <a:srgbClr val="F26B43"/>
          </p15:clr>
        </p15:guide>
        <p15:guide id="20" pos="3931" userDrawn="1">
          <p15:clr>
            <a:srgbClr val="F26B43"/>
          </p15:clr>
        </p15:guide>
        <p15:guide id="21" pos="3749" userDrawn="1">
          <p15:clr>
            <a:srgbClr val="F26B43"/>
          </p15:clr>
        </p15:guide>
        <p15:guide id="22" orient="horz" pos="3816" userDrawn="1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1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682" r:id="rId3"/>
    <p:sldLayoutId id="2147483709" r:id="rId4"/>
    <p:sldLayoutId id="2147483681" r:id="rId5"/>
    <p:sldLayoutId id="2147483708" r:id="rId6"/>
    <p:sldLayoutId id="2147483683" r:id="rId7"/>
    <p:sldLayoutId id="2147483710" r:id="rId8"/>
    <p:sldLayoutId id="2147483684" r:id="rId9"/>
    <p:sldLayoutId id="2147483711" r:id="rId10"/>
    <p:sldLayoutId id="2147483698" r:id="rId11"/>
    <p:sldLayoutId id="214748371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1489223" y="2004287"/>
            <a:ext cx="9767112" cy="2954655"/>
          </a:xfrm>
        </p:spPr>
        <p:txBody>
          <a:bodyPr anchor="t"/>
          <a:lstStyle/>
          <a:p>
            <a:r>
              <a:rPr lang="en-US" smtClean="0"/>
              <a:t>New instruments for online measurements of alkali and tars during gasification of Biomass</a:t>
            </a:r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3254228" y="49661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mtClean="0">
                <a:solidFill>
                  <a:srgbClr val="7F7F7F"/>
                </a:solidFill>
              </a:rPr>
              <a:t>KENT DAVIDSSON, MOHIT PUSHP, DAN GALL, JAN PETTERSSON</a:t>
            </a:r>
            <a:endParaRPr lang="sv-SE">
              <a:solidFill>
                <a:srgbClr val="7F7F7F"/>
              </a:solidFill>
            </a:endParaRPr>
          </a:p>
        </p:txBody>
      </p:sp>
      <p:pic>
        <p:nvPicPr>
          <p:cNvPr id="5" name="Picture 7" descr="http://www.goteborgenergi.se/Files/Bilder/pressrum/gbe_4-fgny.jpg?TS=63214604220000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89" y="765682"/>
            <a:ext cx="3194819" cy="4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OGUeng_cen1r294U (kopi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25" y="305527"/>
            <a:ext cx="3168352" cy="95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8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SID step response</a:t>
            </a:r>
            <a:endParaRPr lang="sv-S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3" y="2179343"/>
            <a:ext cx="46386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541721" y="1477926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Alkali concentrations during addition of K2CO3: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9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sv-SE" smtClean="0"/>
              <a:t>Alkali Aerosol Mass Spectrometer (Alkali AMS)</a:t>
            </a:r>
            <a:endParaRPr lang="sv-SE"/>
          </a:p>
        </p:txBody>
      </p:sp>
      <p:sp>
        <p:nvSpPr>
          <p:cNvPr id="5" name="Platshållare för bildnummer 2"/>
          <p:cNvSpPr txBox="1">
            <a:spLocks/>
          </p:cNvSpPr>
          <p:nvPr/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9F2D8B-41AF-4F0A-96D1-36B06F461775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8" name="Picture 17" descr="amsfrila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45" y="1134709"/>
            <a:ext cx="236696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07" y="1115658"/>
            <a:ext cx="5680075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33295" y="2314221"/>
            <a:ext cx="4056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800" b="1">
                <a:solidFill>
                  <a:srgbClr val="FF0000"/>
                </a:solidFill>
              </a:rPr>
              <a:t>3. Time-of-flight mass spectrometer</a:t>
            </a:r>
            <a:endParaRPr lang="en-GB" altLang="sv-SE" sz="1800" b="1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18933" y="1155346"/>
            <a:ext cx="27019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800" b="1">
                <a:solidFill>
                  <a:srgbClr val="FF0000"/>
                </a:solidFill>
              </a:rPr>
              <a:t>1. Aerosol inlet </a:t>
            </a:r>
            <a:r>
              <a:rPr lang="sv-SE" altLang="sv-SE" sz="1800" b="1"/>
              <a:t>(aerodynamic lens system)</a:t>
            </a:r>
            <a:endParaRPr lang="en-GB" altLang="sv-SE" sz="1800" b="1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90345" y="5317771"/>
            <a:ext cx="4897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800" b="1">
                <a:solidFill>
                  <a:srgbClr val="FF0000"/>
                </a:solidFill>
              </a:rPr>
              <a:t>2. Particle vaporisation and surface ionization </a:t>
            </a:r>
            <a:r>
              <a:rPr lang="sv-SE" altLang="sv-SE" sz="1800" b="1"/>
              <a:t>(hot surface)</a:t>
            </a:r>
            <a:endParaRPr lang="en-GB" altLang="sv-SE" sz="1800" b="1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436295" y="1334734"/>
            <a:ext cx="2090738" cy="31337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V="1">
            <a:off x="4480995" y="4736746"/>
            <a:ext cx="46038" cy="574675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>
            <a:off x="5920858" y="2706334"/>
            <a:ext cx="195262" cy="782637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175945" y="1009296"/>
            <a:ext cx="195263" cy="2619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H="1">
            <a:off x="2831583" y="1401409"/>
            <a:ext cx="454025" cy="128587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4552433" y="3793771"/>
            <a:ext cx="63500" cy="6540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4982645" y="4206521"/>
            <a:ext cx="1436688" cy="158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4982645" y="3815996"/>
            <a:ext cx="1436688" cy="158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4982645" y="4011259"/>
            <a:ext cx="1436688" cy="158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401870" y="3809646"/>
            <a:ext cx="64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2000">
                <a:solidFill>
                  <a:srgbClr val="000099"/>
                </a:solidFill>
              </a:rPr>
              <a:t>ions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8081445" y="918809"/>
            <a:ext cx="2592388" cy="45354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2800"/>
          </a:p>
        </p:txBody>
      </p:sp>
      <p:pic>
        <p:nvPicPr>
          <p:cNvPr id="24" name="Picture 18" descr="060310 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883" y="1639534"/>
            <a:ext cx="24844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8152883" y="1783996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2400" b="1">
                <a:solidFill>
                  <a:schemeClr val="bg1"/>
                </a:solidFill>
              </a:rPr>
              <a:t>inlet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171933" y="3817584"/>
            <a:ext cx="250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sv-SE" sz="2000" b="1">
                <a:solidFill>
                  <a:srgbClr val="F86308"/>
                </a:solidFill>
              </a:rPr>
              <a:t>Box-like Pt surface at 1500 K</a:t>
            </a:r>
          </a:p>
        </p:txBody>
      </p:sp>
    </p:spTree>
    <p:extLst>
      <p:ext uri="{BB962C8B-B14F-4D97-AF65-F5344CB8AC3E}">
        <p14:creationId xmlns:p14="http://schemas.microsoft.com/office/powerpoint/2010/main" val="38031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Alkali AMS</a:t>
            </a:r>
            <a:endParaRPr lang="sv-SE"/>
          </a:p>
        </p:txBody>
      </p:sp>
      <p:pic>
        <p:nvPicPr>
          <p:cNvPr id="5" name="Picture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80" y="2247390"/>
            <a:ext cx="5760720" cy="37331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/>
          <p:cNvSpPr txBox="1"/>
          <p:nvPr/>
        </p:nvSpPr>
        <p:spPr>
          <a:xfrm>
            <a:off x="8020866" y="173170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Olivine addition</a:t>
            </a:r>
            <a:endParaRPr lang="sv-SE"/>
          </a:p>
        </p:txBody>
      </p:sp>
      <p:cxnSp>
        <p:nvCxnSpPr>
          <p:cNvPr id="7" name="Rak pil 6"/>
          <p:cNvCxnSpPr/>
          <p:nvPr/>
        </p:nvCxnSpPr>
        <p:spPr>
          <a:xfrm flipH="1">
            <a:off x="7635856" y="2101041"/>
            <a:ext cx="385010" cy="1206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707957" y="14107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/>
              <a:t>Potassium concentration measured with Alkali AMS</a:t>
            </a:r>
            <a:br>
              <a:rPr lang="sv-SE"/>
            </a:br>
            <a:r>
              <a:rPr lang="sv-SE"/>
              <a:t>Total alkali concentration measured with SID</a:t>
            </a:r>
          </a:p>
        </p:txBody>
      </p:sp>
    </p:spTree>
    <p:extLst>
      <p:ext uri="{BB962C8B-B14F-4D97-AF65-F5344CB8AC3E}">
        <p14:creationId xmlns:p14="http://schemas.microsoft.com/office/powerpoint/2010/main" val="28544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Volatility Tandem Differential Mobility Analyser (VTDMA)</a:t>
            </a:r>
            <a:endParaRPr lang="sv-SE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962" y="2257123"/>
            <a:ext cx="7275564" cy="234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5"/>
          <p:cNvSpPr txBox="1"/>
          <p:nvPr/>
        </p:nvSpPr>
        <p:spPr>
          <a:xfrm>
            <a:off x="310770" y="2701397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latin typeface="Apple Symbols"/>
                <a:cs typeface="Apple Symbols"/>
              </a:rPr>
              <a:t>KCl</a:t>
            </a:r>
            <a:endParaRPr lang="en-US" sz="1600" dirty="0">
              <a:latin typeface="Apple Symbols"/>
              <a:cs typeface="Apple Symbols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1065444" y="315504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pple Symbols"/>
                <a:cs typeface="Apple Symbols"/>
              </a:rPr>
              <a:t>KOH</a:t>
            </a:r>
            <a:endParaRPr lang="en-US" sz="1600" dirty="0">
              <a:latin typeface="Apple Symbols"/>
              <a:cs typeface="Apple Symbols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794953" y="2373922"/>
            <a:ext cx="54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pple Symbols"/>
                <a:cs typeface="Apple Symbols"/>
              </a:rPr>
              <a:t>Tar</a:t>
            </a:r>
            <a:endParaRPr lang="en-US" sz="1600" dirty="0">
              <a:latin typeface="Apple Symbols"/>
              <a:cs typeface="Apple Symbols"/>
            </a:endParaRPr>
          </a:p>
        </p:txBody>
      </p:sp>
      <p:grpSp>
        <p:nvGrpSpPr>
          <p:cNvPr id="9" name="Group 31"/>
          <p:cNvGrpSpPr/>
          <p:nvPr/>
        </p:nvGrpSpPr>
        <p:grpSpPr>
          <a:xfrm>
            <a:off x="2831902" y="2689346"/>
            <a:ext cx="935929" cy="799144"/>
            <a:chOff x="-5537006" y="7100143"/>
            <a:chExt cx="2026631" cy="1730442"/>
          </a:xfrm>
        </p:grpSpPr>
        <p:sp>
          <p:nvSpPr>
            <p:cNvPr id="10" name="Oval 18"/>
            <p:cNvSpPr/>
            <p:nvPr/>
          </p:nvSpPr>
          <p:spPr>
            <a:xfrm>
              <a:off x="-4919734" y="7129846"/>
              <a:ext cx="528989" cy="52898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Oval 20"/>
            <p:cNvSpPr/>
            <p:nvPr/>
          </p:nvSpPr>
          <p:spPr>
            <a:xfrm>
              <a:off x="-4090341" y="7624879"/>
              <a:ext cx="579966" cy="60732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Oval 21"/>
            <p:cNvSpPr/>
            <p:nvPr/>
          </p:nvSpPr>
          <p:spPr>
            <a:xfrm>
              <a:off x="-4818311" y="8515114"/>
              <a:ext cx="315471" cy="31547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Oval 22"/>
            <p:cNvSpPr/>
            <p:nvPr/>
          </p:nvSpPr>
          <p:spPr>
            <a:xfrm>
              <a:off x="-5537006" y="7777280"/>
              <a:ext cx="403340" cy="4223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Oval 23"/>
            <p:cNvSpPr/>
            <p:nvPr/>
          </p:nvSpPr>
          <p:spPr>
            <a:xfrm>
              <a:off x="-4115829" y="7100143"/>
              <a:ext cx="315471" cy="31547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Oval 24"/>
            <p:cNvSpPr/>
            <p:nvPr/>
          </p:nvSpPr>
          <p:spPr>
            <a:xfrm>
              <a:off x="-4655240" y="7863749"/>
              <a:ext cx="315471" cy="31547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Oval 25"/>
            <p:cNvSpPr/>
            <p:nvPr/>
          </p:nvSpPr>
          <p:spPr>
            <a:xfrm>
              <a:off x="-4390745" y="8232200"/>
              <a:ext cx="403340" cy="4223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7" name="TextBox 26"/>
          <p:cNvSpPr txBox="1"/>
          <p:nvPr/>
        </p:nvSpPr>
        <p:spPr>
          <a:xfrm>
            <a:off x="310770" y="3045759"/>
            <a:ext cx="6825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Apple Symbols"/>
                <a:cs typeface="Apple Symbols"/>
              </a:rPr>
              <a:t>NaOH</a:t>
            </a:r>
            <a:endParaRPr lang="en-US" sz="1050" dirty="0">
              <a:latin typeface="Apple Symbols"/>
              <a:cs typeface="Apple Symbols"/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948363" y="2870674"/>
            <a:ext cx="4411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 smtClean="0">
                <a:latin typeface="Apple Symbols"/>
                <a:cs typeface="Apple Symbols"/>
              </a:rPr>
              <a:t>NaCl</a:t>
            </a:r>
            <a:endParaRPr lang="en-US" sz="900" dirty="0">
              <a:latin typeface="Apple Symbols"/>
              <a:cs typeface="Apple Symbols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2901145" y="350106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pple Symbols"/>
                <a:cs typeface="Apple Symbols"/>
              </a:rPr>
              <a:t>Aerosol</a:t>
            </a:r>
            <a:endParaRPr lang="en-US" sz="1600" dirty="0">
              <a:latin typeface="Apple Symbols"/>
              <a:cs typeface="Apple Symbols"/>
            </a:endParaRPr>
          </a:p>
        </p:txBody>
      </p:sp>
      <p:sp>
        <p:nvSpPr>
          <p:cNvPr id="20" name="Arc 38"/>
          <p:cNvSpPr/>
          <p:nvPr/>
        </p:nvSpPr>
        <p:spPr>
          <a:xfrm rot="2603089" flipH="1">
            <a:off x="1327193" y="2219405"/>
            <a:ext cx="1830325" cy="1863678"/>
          </a:xfrm>
          <a:prstGeom prst="arc">
            <a:avLst>
              <a:gd name="adj1" fmla="val 15531554"/>
              <a:gd name="adj2" fmla="val 0"/>
            </a:avLst>
          </a:prstGeom>
          <a:ln w="50800"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9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VTDMA</a:t>
            </a:r>
            <a:endParaRPr lang="sv-SE"/>
          </a:p>
        </p:txBody>
      </p:sp>
      <p:pic>
        <p:nvPicPr>
          <p:cNvPr id="5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39" y="1872498"/>
            <a:ext cx="5602208" cy="3906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/>
          <p:cNvSpPr txBox="1"/>
          <p:nvPr/>
        </p:nvSpPr>
        <p:spPr>
          <a:xfrm>
            <a:off x="7305689" y="3425896"/>
            <a:ext cx="8994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mtClean="0"/>
              <a:t>Exp. 1</a:t>
            </a:r>
          </a:p>
          <a:p>
            <a:r>
              <a:rPr lang="sv-SE" smtClean="0"/>
              <a:t>Exp. 2</a:t>
            </a:r>
          </a:p>
          <a:p>
            <a:r>
              <a:rPr lang="sv-SE" smtClean="0"/>
              <a:t>Exp. 3</a:t>
            </a:r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925033" y="1350335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Thermal stability of particles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29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Calibrated long-term measurements have for the first time been carried out with two alkali instruments and two particle instruments.</a:t>
            </a:r>
          </a:p>
          <a:p>
            <a:r>
              <a:rPr lang="sv-SE" smtClean="0"/>
              <a:t>Thermal stability </a:t>
            </a:r>
            <a:r>
              <a:rPr lang="sv-SE"/>
              <a:t>(VTDMA</a:t>
            </a:r>
            <a:r>
              <a:rPr lang="sv-SE" smtClean="0"/>
              <a:t>) has been used to analyse alkali and tars.</a:t>
            </a:r>
          </a:p>
          <a:p>
            <a:r>
              <a:rPr lang="sv-SE" smtClean="0"/>
              <a:t>The methods are promising for online monitoring of large-scale gasification processes. </a:t>
            </a:r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Conclusions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3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Background</a:t>
            </a:r>
            <a:endParaRPr lang="sv-SE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354172" y="2803606"/>
            <a:ext cx="503238" cy="64611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1605791" y="2414225"/>
            <a:ext cx="0" cy="358319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1302118" y="2044893"/>
            <a:ext cx="607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mtClean="0"/>
              <a:t>heat</a:t>
            </a:r>
            <a:endParaRPr lang="sv-SE"/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3386056" y="3015541"/>
            <a:ext cx="233375" cy="31749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2006434" y="3168157"/>
            <a:ext cx="126210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1630595" y="3491696"/>
            <a:ext cx="0" cy="35831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38" name="textruta 37"/>
          <p:cNvSpPr txBox="1"/>
          <p:nvPr/>
        </p:nvSpPr>
        <p:spPr>
          <a:xfrm>
            <a:off x="1354172" y="3922812"/>
            <a:ext cx="224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gas</a:t>
            </a:r>
          </a:p>
          <a:p>
            <a:r>
              <a:rPr lang="sv-SE" smtClean="0"/>
              <a:t>tar</a:t>
            </a:r>
          </a:p>
          <a:p>
            <a:r>
              <a:rPr lang="sv-SE" smtClean="0"/>
              <a:t>KOH(g), NaCl(g), …</a:t>
            </a:r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3494907" y="2548897"/>
            <a:ext cx="7835" cy="44322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40" name="textruta 39"/>
          <p:cNvSpPr txBox="1"/>
          <p:nvPr/>
        </p:nvSpPr>
        <p:spPr>
          <a:xfrm>
            <a:off x="2945219" y="204489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CO2 or H2O</a:t>
            </a:r>
            <a:endParaRPr lang="sv-SE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3498446" y="3403075"/>
            <a:ext cx="0" cy="358319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43" name="textruta 42"/>
          <p:cNvSpPr txBox="1"/>
          <p:nvPr/>
        </p:nvSpPr>
        <p:spPr>
          <a:xfrm>
            <a:off x="3236643" y="3818022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gas</a:t>
            </a:r>
          </a:p>
          <a:p>
            <a:r>
              <a:rPr lang="sv-SE" smtClean="0"/>
              <a:t>KOH(g), NaCl(g) …</a:t>
            </a:r>
            <a:endParaRPr lang="sv-SE"/>
          </a:p>
        </p:txBody>
      </p:sp>
      <p:sp>
        <p:nvSpPr>
          <p:cNvPr id="44" name="textruta 43"/>
          <p:cNvSpPr txBox="1"/>
          <p:nvPr/>
        </p:nvSpPr>
        <p:spPr>
          <a:xfrm>
            <a:off x="1302118" y="14353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Gasification:</a:t>
            </a:r>
            <a:endParaRPr lang="sv-SE"/>
          </a:p>
        </p:txBody>
      </p:sp>
      <p:sp>
        <p:nvSpPr>
          <p:cNvPr id="45" name="Ellips 44"/>
          <p:cNvSpPr/>
          <p:nvPr/>
        </p:nvSpPr>
        <p:spPr>
          <a:xfrm>
            <a:off x="1203395" y="4197556"/>
            <a:ext cx="1552967" cy="767849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Ellips 45"/>
          <p:cNvSpPr/>
          <p:nvPr/>
        </p:nvSpPr>
        <p:spPr>
          <a:xfrm>
            <a:off x="3012325" y="4080428"/>
            <a:ext cx="1552967" cy="383925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textruta 46"/>
          <p:cNvSpPr txBox="1"/>
          <p:nvPr/>
        </p:nvSpPr>
        <p:spPr>
          <a:xfrm>
            <a:off x="5996789" y="2401179"/>
            <a:ext cx="3694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Tars are unwanted</a:t>
            </a:r>
          </a:p>
          <a:p>
            <a:r>
              <a:rPr lang="sv-SE" smtClean="0"/>
              <a:t>Gaseous alkali affects the process</a:t>
            </a:r>
            <a:endParaRPr lang="sv-SE"/>
          </a:p>
        </p:txBody>
      </p:sp>
      <p:sp>
        <p:nvSpPr>
          <p:cNvPr id="48" name="Ned 47"/>
          <p:cNvSpPr/>
          <p:nvPr/>
        </p:nvSpPr>
        <p:spPr>
          <a:xfrm>
            <a:off x="7453449" y="3237883"/>
            <a:ext cx="332772" cy="41494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textruta 48"/>
          <p:cNvSpPr txBox="1"/>
          <p:nvPr/>
        </p:nvSpPr>
        <p:spPr>
          <a:xfrm>
            <a:off x="6007395" y="3761394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Need for online monitoring of tars and alkali</a:t>
            </a:r>
          </a:p>
        </p:txBody>
      </p:sp>
    </p:spTree>
    <p:extLst>
      <p:ext uri="{BB962C8B-B14F-4D97-AF65-F5344CB8AC3E}">
        <p14:creationId xmlns:p14="http://schemas.microsoft.com/office/powerpoint/2010/main" val="33823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smtClean="0"/>
              <a:t>Measurements in a demo-scale gasifier (GoBiGas)</a:t>
            </a:r>
            <a:endParaRPr lang="sv-SE" sz="2400"/>
          </a:p>
          <a:p>
            <a:r>
              <a:rPr lang="sv-SE" sz="2400" smtClean="0"/>
              <a:t>Long-term measurements</a:t>
            </a:r>
            <a:endParaRPr lang="sv-SE" sz="2400"/>
          </a:p>
          <a:p>
            <a:r>
              <a:rPr lang="sv-SE" sz="2400" smtClean="0"/>
              <a:t>Obtain reasonable concentrations</a:t>
            </a:r>
          </a:p>
          <a:p>
            <a:pPr lvl="1"/>
            <a:r>
              <a:rPr lang="sv-SE" sz="2400" smtClean="0"/>
              <a:t>Calibrations</a:t>
            </a:r>
          </a:p>
          <a:p>
            <a:pPr lvl="1"/>
            <a:r>
              <a:rPr lang="sv-SE" sz="2400" smtClean="0"/>
              <a:t>Response to operational changes </a:t>
            </a:r>
            <a:endParaRPr lang="sv-SE" sz="2400"/>
          </a:p>
          <a:p>
            <a:pPr marL="0" indent="0">
              <a:buNone/>
            </a:pPr>
            <a:endParaRPr lang="sv-SE" sz="240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Objectives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61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The GoBiGas gasifier</a:t>
            </a:r>
            <a:endParaRPr lang="sv-S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58" y="897256"/>
            <a:ext cx="6169320" cy="48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 5"/>
          <p:cNvSpPr/>
          <p:nvPr/>
        </p:nvSpPr>
        <p:spPr>
          <a:xfrm rot="3056460">
            <a:off x="2733009" y="2547013"/>
            <a:ext cx="1836612" cy="767849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0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>
          <a:xfrm>
            <a:off x="-3000416" y="6364788"/>
            <a:ext cx="157094" cy="246221"/>
          </a:xfrm>
        </p:spPr>
        <p:txBody>
          <a:bodyPr/>
          <a:lstStyle/>
          <a:p>
            <a:fld id="{689F2D8B-41AF-4F0A-96D1-36B06F4617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Extraction</a:t>
            </a:r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1435606" y="897256"/>
            <a:ext cx="9877435" cy="4881266"/>
            <a:chOff x="1435607" y="1473710"/>
            <a:chExt cx="8964488" cy="43048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3"/>
            <a:stretch/>
          </p:blipFill>
          <p:spPr bwMode="auto">
            <a:xfrm>
              <a:off x="1435607" y="1473710"/>
              <a:ext cx="8964488" cy="43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ruta 5"/>
            <p:cNvSpPr txBox="1"/>
            <p:nvPr/>
          </p:nvSpPr>
          <p:spPr>
            <a:xfrm>
              <a:off x="6537359" y="1644565"/>
              <a:ext cx="3705726" cy="3693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sv-SE" smtClean="0"/>
            </a:p>
            <a:p>
              <a:endParaRPr lang="sv-SE"/>
            </a:p>
            <a:p>
              <a:endParaRPr lang="sv-SE" smtClean="0"/>
            </a:p>
            <a:p>
              <a:endParaRPr lang="sv-SE"/>
            </a:p>
            <a:p>
              <a:endParaRPr lang="sv-SE" smtClean="0"/>
            </a:p>
            <a:p>
              <a:endParaRPr lang="sv-SE"/>
            </a:p>
            <a:p>
              <a:r>
                <a:rPr lang="sv-SE" smtClean="0"/>
                <a:t>Instruments</a:t>
              </a:r>
            </a:p>
            <a:p>
              <a:endParaRPr lang="sv-SE"/>
            </a:p>
            <a:p>
              <a:endParaRPr lang="sv-SE" smtClean="0"/>
            </a:p>
            <a:p>
              <a:endParaRPr lang="sv-SE"/>
            </a:p>
            <a:p>
              <a:endParaRPr lang="sv-SE" smtClean="0"/>
            </a:p>
            <a:p>
              <a:endParaRPr lang="sv-SE"/>
            </a:p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9157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Surface Ionisation</a:t>
            </a:r>
            <a:endParaRPr lang="sv-SE"/>
          </a:p>
        </p:txBody>
      </p:sp>
      <p:sp>
        <p:nvSpPr>
          <p:cNvPr id="6" name="Rectangle 13"/>
          <p:cNvSpPr/>
          <p:nvPr/>
        </p:nvSpPr>
        <p:spPr>
          <a:xfrm>
            <a:off x="4434941" y="3972834"/>
            <a:ext cx="3547810" cy="379719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solidFill>
                <a:srgbClr val="FFC000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588190" y="4006552"/>
            <a:ext cx="2295829" cy="31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v-SE" dirty="0">
                <a:solidFill>
                  <a:srgbClr val="000099"/>
                </a:solidFill>
                <a:latin typeface="Tahoma" pitchFamily="34" charset="0"/>
              </a:rPr>
              <a:t>Hot </a:t>
            </a:r>
            <a:r>
              <a:rPr lang="en-US" altLang="sv-SE" dirty="0" smtClean="0">
                <a:solidFill>
                  <a:srgbClr val="000099"/>
                </a:solidFill>
                <a:latin typeface="Tahoma" pitchFamily="34" charset="0"/>
              </a:rPr>
              <a:t>surface</a:t>
            </a:r>
            <a:endParaRPr lang="en-US" altLang="sv-SE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rot="832670" flipV="1">
            <a:off x="6769034" y="2397368"/>
            <a:ext cx="122338" cy="11114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rot="832670">
            <a:off x="5385955" y="2632477"/>
            <a:ext cx="1029484" cy="10440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0" name="Arc 1"/>
          <p:cNvSpPr/>
          <p:nvPr/>
        </p:nvSpPr>
        <p:spPr>
          <a:xfrm>
            <a:off x="6460149" y="3592595"/>
            <a:ext cx="602647" cy="534589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021523" y="3463493"/>
            <a:ext cx="765276" cy="38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sv-SE" sz="2400" dirty="0" smtClean="0">
                <a:solidFill>
                  <a:srgbClr val="000099"/>
                </a:solidFill>
                <a:latin typeface="Tahoma" pitchFamily="34" charset="0"/>
              </a:rPr>
              <a:t>e</a:t>
            </a:r>
            <a:r>
              <a:rPr lang="en-US" altLang="sv-SE" sz="2400" baseline="30000" dirty="0" smtClean="0">
                <a:solidFill>
                  <a:srgbClr val="000099"/>
                </a:solidFill>
                <a:latin typeface="Tahoma" pitchFamily="34" charset="0"/>
              </a:rPr>
              <a:t>-</a:t>
            </a:r>
            <a:endParaRPr lang="en-US" altLang="sv-SE" sz="24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1070811" y="2041836"/>
            <a:ext cx="33522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The process of an atom being</a:t>
            </a:r>
          </a:p>
          <a:p>
            <a:r>
              <a:rPr lang="sv-SE"/>
              <a:t>i</a:t>
            </a:r>
            <a:r>
              <a:rPr lang="sv-SE" smtClean="0"/>
              <a:t>onised upon desorbtion from a</a:t>
            </a:r>
          </a:p>
          <a:p>
            <a:r>
              <a:rPr lang="sv-SE"/>
              <a:t>s</a:t>
            </a:r>
            <a:r>
              <a:rPr lang="sv-SE" smtClean="0"/>
              <a:t>urface.</a:t>
            </a:r>
          </a:p>
          <a:p>
            <a:endParaRPr lang="sv-SE" smtClean="0"/>
          </a:p>
          <a:p>
            <a:r>
              <a:rPr lang="sv-SE" smtClean="0"/>
              <a:t>Alkali specific </a:t>
            </a:r>
            <a:endParaRPr lang="sv-SE"/>
          </a:p>
        </p:txBody>
      </p:sp>
      <p:grpSp>
        <p:nvGrpSpPr>
          <p:cNvPr id="13" name="Grupp 12"/>
          <p:cNvGrpSpPr>
            <a:grpSpLocks noChangeAspect="1"/>
          </p:cNvGrpSpPr>
          <p:nvPr/>
        </p:nvGrpSpPr>
        <p:grpSpPr>
          <a:xfrm>
            <a:off x="5162476" y="2110953"/>
            <a:ext cx="685079" cy="360000"/>
            <a:chOff x="1452091" y="2125578"/>
            <a:chExt cx="1370149" cy="720000"/>
          </a:xfrm>
        </p:grpSpPr>
        <p:sp>
          <p:nvSpPr>
            <p:cNvPr id="14" name="Ellips 13"/>
            <p:cNvSpPr/>
            <p:nvPr/>
          </p:nvSpPr>
          <p:spPr>
            <a:xfrm>
              <a:off x="2102240" y="2125578"/>
              <a:ext cx="720000" cy="72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Ellips 14"/>
            <p:cNvSpPr/>
            <p:nvPr/>
          </p:nvSpPr>
          <p:spPr>
            <a:xfrm>
              <a:off x="1452091" y="2125578"/>
              <a:ext cx="720000" cy="72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6" name="Ellips 15"/>
          <p:cNvSpPr/>
          <p:nvPr/>
        </p:nvSpPr>
        <p:spPr>
          <a:xfrm>
            <a:off x="4929240" y="3679890"/>
            <a:ext cx="360002" cy="360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6277523" y="3641900"/>
            <a:ext cx="360002" cy="36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7013606" y="2085180"/>
            <a:ext cx="360002" cy="360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7244502" y="18958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+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8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/>
      <p:bldP spid="16" grpId="0" animBg="1"/>
      <p:bldP spid="17" grpId="0" animBg="1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Surface Ionisation Detector (SID)</a:t>
            </a:r>
            <a:endParaRPr lang="sv-SE"/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45" y="2148798"/>
            <a:ext cx="3491674" cy="28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1949841" y="4128479"/>
            <a:ext cx="4075504" cy="1192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A </a:t>
            </a:r>
            <a:r>
              <a:rPr lang="en-GB" sz="2000" smtClean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– Grounded detector </a:t>
            </a:r>
            <a:r>
              <a:rPr lang="en-GB" sz="2000" dirty="0" smtClean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plate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B</a:t>
            </a:r>
            <a:r>
              <a:rPr lang="en-GB" sz="2000" dirty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– Hot </a:t>
            </a:r>
            <a:r>
              <a:rPr lang="en-GB" sz="2000" smtClean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platinum filament, +400 V</a:t>
            </a:r>
            <a:endParaRPr lang="en-GB" sz="2000" dirty="0">
              <a:solidFill>
                <a:schemeClr val="tx1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448844"/>
              </p:ext>
            </p:extLst>
          </p:nvPr>
        </p:nvGraphicFramePr>
        <p:xfrm>
          <a:off x="2168957" y="2058776"/>
          <a:ext cx="2129712" cy="2061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5" imgW="3249168" imgH="2903220" progId="Word.Document.8">
                  <p:embed/>
                </p:oleObj>
              </mc:Choice>
              <mc:Fallback>
                <p:oleObj name="Document" r:id="rId5" imgW="3249168" imgH="29032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957" y="2058776"/>
                        <a:ext cx="2129712" cy="2061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1145356" y="1271155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Simple and robust technique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1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Alkali and particles</a:t>
            </a:r>
            <a:endParaRPr lang="sv-SE"/>
          </a:p>
        </p:txBody>
      </p:sp>
      <p:pic>
        <p:nvPicPr>
          <p:cNvPr id="5" name="Picture 5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t="40258"/>
          <a:stretch/>
        </p:blipFill>
        <p:spPr bwMode="auto">
          <a:xfrm>
            <a:off x="1394750" y="2445488"/>
            <a:ext cx="8982627" cy="30110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/>
          <p:cNvSpPr txBox="1"/>
          <p:nvPr/>
        </p:nvSpPr>
        <p:spPr>
          <a:xfrm>
            <a:off x="1063256" y="1265269"/>
            <a:ext cx="8597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Startup and shutdown of GoBiGas:</a:t>
            </a:r>
          </a:p>
          <a:p>
            <a:r>
              <a:rPr lang="sv-SE" smtClean="0"/>
              <a:t>An submicron particle instrument and the SID connected to the extraction system.</a:t>
            </a:r>
          </a:p>
          <a:p>
            <a:r>
              <a:rPr lang="sv-SE" smtClean="0"/>
              <a:t>Measurement for two days. 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52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Scanning Mobility Particle Sizer</a:t>
            </a:r>
            <a:endParaRPr lang="sv-S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84" y="1510599"/>
            <a:ext cx="50482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6397920" y="1659455"/>
            <a:ext cx="150393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600" smtClean="0"/>
              <a:t>Fluidisation off</a:t>
            </a:r>
          </a:p>
          <a:p>
            <a:r>
              <a:rPr lang="sv-SE" sz="1600" smtClean="0"/>
              <a:t>Fluidisation on</a:t>
            </a:r>
          </a:p>
          <a:p>
            <a:r>
              <a:rPr lang="sv-SE" sz="1600" smtClean="0"/>
              <a:t>Feedstock</a:t>
            </a:r>
            <a:endParaRPr lang="sv-SE" sz="1600"/>
          </a:p>
        </p:txBody>
      </p:sp>
      <p:sp>
        <p:nvSpPr>
          <p:cNvPr id="6" name="textruta 5"/>
          <p:cNvSpPr txBox="1"/>
          <p:nvPr/>
        </p:nvSpPr>
        <p:spPr>
          <a:xfrm>
            <a:off x="1853492" y="114126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mtClean="0"/>
              <a:t>Startup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54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SE_PPT_mall_SV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ISE_utan-sidor_161219.potx" id="{2ABCF344-06D0-4B46-AC6E-D5F8997FB4A3}" vid="{7365DF9F-51ED-4A1D-841F-367540C5AB37}"/>
    </a:ext>
  </a:extLst>
</a:theme>
</file>

<file path=ppt/theme/theme2.xml><?xml version="1.0" encoding="utf-8"?>
<a:theme xmlns:a="http://schemas.openxmlformats.org/drawingml/2006/main" name="Avdelare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ISE_utan-sidor_161219.potx" id="{2ABCF344-06D0-4B46-AC6E-D5F8997FB4A3}" vid="{833157BE-698C-40FE-8B86-1EAB89396D5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RISE_PPT_mall_SV</Template>
  <TotalTime>1690</TotalTime>
  <Words>317</Words>
  <Application>Microsoft Office PowerPoint</Application>
  <PresentationFormat>Anpassad</PresentationFormat>
  <Paragraphs>98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8" baseType="lpstr">
      <vt:lpstr>RISE_PPT_mall_SV</vt:lpstr>
      <vt:lpstr>Avdelare</vt:lpstr>
      <vt:lpstr>Document</vt:lpstr>
      <vt:lpstr>New instruments for online measurements of alkali and tars during gasification of Biomass</vt:lpstr>
      <vt:lpstr>Background</vt:lpstr>
      <vt:lpstr>Objectives</vt:lpstr>
      <vt:lpstr>The GoBiGas gasifier</vt:lpstr>
      <vt:lpstr>Extraction</vt:lpstr>
      <vt:lpstr>Surface Ionisation</vt:lpstr>
      <vt:lpstr>Surface Ionisation Detector (SID)</vt:lpstr>
      <vt:lpstr>Alkali and particles</vt:lpstr>
      <vt:lpstr>Scanning Mobility Particle Sizer</vt:lpstr>
      <vt:lpstr>SID step response</vt:lpstr>
      <vt:lpstr>Alkali Aerosol Mass Spectrometer (Alkali AMS)</vt:lpstr>
      <vt:lpstr>Alkali AMS</vt:lpstr>
      <vt:lpstr>Volatility Tandem Differential Mobility Analyser (VTDMA)</vt:lpstr>
      <vt:lpstr>VTDMA</vt:lpstr>
      <vt:lpstr>Conclusions</vt:lpstr>
    </vt:vector>
  </TitlesOfParts>
  <Company>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RUBRIKBILD KOLLAGE</dc:title>
  <dc:creator>Kent Davidsson</dc:creator>
  <cp:lastModifiedBy>Kent Davidsson</cp:lastModifiedBy>
  <cp:revision>64</cp:revision>
  <dcterms:created xsi:type="dcterms:W3CDTF">2017-04-12T06:50:34Z</dcterms:created>
  <dcterms:modified xsi:type="dcterms:W3CDTF">2017-06-09T05:28:34Z</dcterms:modified>
</cp:coreProperties>
</file>