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318" r:id="rId3"/>
    <p:sldId id="304" r:id="rId4"/>
    <p:sldId id="277" r:id="rId5"/>
    <p:sldId id="305" r:id="rId6"/>
    <p:sldId id="315" r:id="rId7"/>
    <p:sldId id="294" r:id="rId8"/>
    <p:sldId id="306" r:id="rId9"/>
    <p:sldId id="307" r:id="rId10"/>
    <p:sldId id="308" r:id="rId11"/>
    <p:sldId id="316" r:id="rId12"/>
    <p:sldId id="317" r:id="rId13"/>
    <p:sldId id="309" r:id="rId14"/>
    <p:sldId id="310" r:id="rId15"/>
    <p:sldId id="312" r:id="rId16"/>
    <p:sldId id="313" r:id="rId17"/>
    <p:sldId id="314" r:id="rId18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333333"/>
    <a:srgbClr val="6F7434"/>
    <a:srgbClr val="E3FFE8"/>
    <a:srgbClr val="F3C0AB"/>
    <a:srgbClr val="E84902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532" autoAdjust="0"/>
    <p:restoredTop sz="90854" autoAdjust="0"/>
  </p:normalViewPr>
  <p:slideViewPr>
    <p:cSldViewPr showGuides="1">
      <p:cViewPr varScale="1">
        <p:scale>
          <a:sx n="97" d="100"/>
          <a:sy n="97" d="100"/>
        </p:scale>
        <p:origin x="16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v-S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v-S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v-SE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8C084B-7047-4F69-A78E-60BC252BCC38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6166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96" charset="-128"/>
        <a:cs typeface="ＭＳ Ｐゴシック" pitchFamily="9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C084B-7047-4F69-A78E-60BC252BCC38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601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C084B-7047-4F69-A78E-60BC252BCC38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806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C084B-7047-4F69-A78E-60BC252BCC38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400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pic>
        <p:nvPicPr>
          <p:cNvPr id="10" name="Bildobjekt 9" descr="Chalmers Univ logo_svart.em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" y="152400"/>
            <a:ext cx="1295400" cy="250102"/>
          </a:xfrm>
          <a:prstGeom prst="rect">
            <a:avLst/>
          </a:prstGeom>
        </p:spPr>
      </p:pic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pitchFamily="96" charset="-128"/>
          <a:cs typeface="Akzidenz-Bd for Chalmer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96" charset="-128"/>
          <a:cs typeface="Akzidenz for Chalmers Regular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ioprogress.se/a-technical-breakthrough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s://www.ltu.se/site/SF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nton.larsson@chalmers.s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ubrik 3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584176"/>
          </a:xfrm>
        </p:spPr>
        <p:txBody>
          <a:bodyPr/>
          <a:lstStyle/>
          <a:p>
            <a:r>
              <a:rPr lang="en-US" sz="3200" dirty="0" smtClean="0"/>
              <a:t>Development of a Methodology for Measurements at the GoBiGas Gasifier</a:t>
            </a:r>
            <a:endParaRPr lang="sv-SE" sz="4400" dirty="0" smtClean="0"/>
          </a:p>
        </p:txBody>
      </p:sp>
      <p:sp>
        <p:nvSpPr>
          <p:cNvPr id="15363" name="Platshållare för innehåll 4"/>
          <p:cNvSpPr>
            <a:spLocks noGrp="1"/>
          </p:cNvSpPr>
          <p:nvPr>
            <p:ph idx="1"/>
          </p:nvPr>
        </p:nvSpPr>
        <p:spPr>
          <a:xfrm>
            <a:off x="683171" y="4359370"/>
            <a:ext cx="7772400" cy="86983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PhD Anton Larsson</a:t>
            </a:r>
          </a:p>
          <a:p>
            <a:pPr marL="0" lvl="0" indent="180975" algn="ctr">
              <a:spcBef>
                <a:spcPct val="0"/>
              </a:spcBef>
              <a:buClrTx/>
              <a:buSzTx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Division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Energy Technology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258990"/>
            <a:ext cx="2571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6075635"/>
            <a:ext cx="27336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7" descr="http://www.energimyndigheten.se/Global/Filer%20-%20Press/stem_eng_cmyk_lef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6053410"/>
            <a:ext cx="23241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9411" t="59298" r="15521" b="31404"/>
          <a:stretch/>
        </p:blipFill>
        <p:spPr>
          <a:xfrm>
            <a:off x="1741098" y="5101472"/>
            <a:ext cx="2726649" cy="60078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6" b="6710"/>
          <a:stretch/>
        </p:blipFill>
        <p:spPr bwMode="auto">
          <a:xfrm>
            <a:off x="2508852" y="1936366"/>
            <a:ext cx="4121037" cy="24181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762000"/>
          </a:xfrm>
        </p:spPr>
        <p:txBody>
          <a:bodyPr/>
          <a:lstStyle/>
          <a:p>
            <a:r>
              <a:rPr lang="en-US" dirty="0" smtClean="0"/>
              <a:t>New Measurement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/>
          <a:stretch/>
        </p:blipFill>
        <p:spPr>
          <a:xfrm>
            <a:off x="4283968" y="3356992"/>
            <a:ext cx="4704523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6748" y="2001420"/>
            <a:ext cx="3321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 Berlin, </a:t>
            </a:r>
            <a:r>
              <a:rPr lang="en-US" dirty="0" err="1" smtClean="0"/>
              <a:t>BioProGReSs</a:t>
            </a:r>
            <a:endParaRPr lang="en-US" dirty="0" smtClean="0"/>
          </a:p>
          <a:p>
            <a:r>
              <a:rPr lang="en-US" dirty="0" smtClean="0"/>
              <a:t>Online tar measurement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04048" y="280028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600" dirty="0">
                <a:hlinkClick r:id="rId3"/>
              </a:rPr>
              <a:t>http://bioprogress.se/a-technical-breakthrough</a:t>
            </a:r>
            <a:r>
              <a:rPr lang="sv-SE" sz="1600" dirty="0" smtClean="0">
                <a:hlinkClick r:id="rId3"/>
              </a:rPr>
              <a:t>/</a:t>
            </a:r>
            <a:r>
              <a:rPr lang="sv-SE" sz="1600" dirty="0" smtClean="0"/>
              <a:t> </a:t>
            </a:r>
            <a:endParaRPr lang="sv-SE" sz="16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7380312" y="3212976"/>
            <a:ext cx="0" cy="1692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7380312" y="3212976"/>
            <a:ext cx="648072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195736" y="5780782"/>
            <a:ext cx="24972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Chalmers, SFC</a:t>
            </a:r>
          </a:p>
          <a:p>
            <a:r>
              <a:rPr lang="sv-SE" dirty="0" smtClean="0"/>
              <a:t>Online µGC</a:t>
            </a:r>
          </a:p>
          <a:p>
            <a:r>
              <a:rPr lang="sv-SE" sz="1600" dirty="0">
                <a:hlinkClick r:id="rId4"/>
              </a:rPr>
              <a:t>https://</a:t>
            </a:r>
            <a:r>
              <a:rPr lang="sv-SE" sz="1600" dirty="0" smtClean="0">
                <a:hlinkClick r:id="rId4"/>
              </a:rPr>
              <a:t>www.ltu.se/site/SFC</a:t>
            </a:r>
            <a:r>
              <a:rPr lang="sv-SE" sz="1600" dirty="0" smtClean="0"/>
              <a:t> </a:t>
            </a:r>
            <a:endParaRPr lang="sv-SE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4283968" y="5229200"/>
            <a:ext cx="864096" cy="6480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-422" r="18500" b="5182"/>
          <a:stretch/>
        </p:blipFill>
        <p:spPr>
          <a:xfrm>
            <a:off x="5189" y="1462233"/>
            <a:ext cx="4783253" cy="335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62000"/>
          </a:xfrm>
        </p:spPr>
        <p:txBody>
          <a:bodyPr/>
          <a:lstStyle/>
          <a:p>
            <a:r>
              <a:rPr lang="en-US" dirty="0" smtClean="0"/>
              <a:t>Validation of Measurements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237351"/>
            <a:ext cx="8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Normalized gas composition measured with the standard online NDIR system (PG) compared to GC measurements through the new system (GC)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99757"/>
            <a:ext cx="3126297" cy="1958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99756"/>
            <a:ext cx="3126296" cy="1958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4028877"/>
            <a:ext cx="3126297" cy="1958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7" y="4057849"/>
            <a:ext cx="3174929" cy="19885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087" y="5986969"/>
            <a:ext cx="765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Good agreement between the gas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Also enable measurement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,C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,C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,C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,C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,C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 and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93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62000"/>
          </a:xfrm>
        </p:spPr>
        <p:txBody>
          <a:bodyPr/>
          <a:lstStyle/>
          <a:p>
            <a:r>
              <a:rPr lang="en-US" dirty="0" smtClean="0"/>
              <a:t>Validation of Measurements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1" y="1052736"/>
            <a:ext cx="82089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Tar measurements using the solid phase adsorption method</a:t>
            </a:r>
          </a:p>
          <a:p>
            <a:r>
              <a:rPr lang="en-US" sz="1200" dirty="0" smtClean="0"/>
              <a:t>Reference for the SPA Method used: </a:t>
            </a:r>
            <a:r>
              <a:rPr lang="sv-SE" sz="1200" dirty="0"/>
              <a:t>Israelsson, Mikael, Martin Seemann, and Henrik Thunman. "</a:t>
            </a:r>
            <a:r>
              <a:rPr lang="sv-SE" sz="1200" dirty="0" err="1"/>
              <a:t>Assessment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solid-</a:t>
            </a:r>
            <a:r>
              <a:rPr lang="sv-SE" sz="1200" dirty="0" err="1"/>
              <a:t>phase</a:t>
            </a:r>
            <a:r>
              <a:rPr lang="sv-SE" sz="1200" dirty="0"/>
              <a:t> adsorption </a:t>
            </a:r>
            <a:r>
              <a:rPr lang="sv-SE" sz="1200" dirty="0" err="1"/>
              <a:t>method</a:t>
            </a:r>
            <a:r>
              <a:rPr lang="sv-SE" sz="1200" dirty="0"/>
              <a:t> for sampling </a:t>
            </a:r>
            <a:r>
              <a:rPr lang="sv-SE" sz="1200" dirty="0" err="1"/>
              <a:t>biomass-derived</a:t>
            </a:r>
            <a:r>
              <a:rPr lang="sv-SE" sz="1200" dirty="0"/>
              <a:t> tar in </a:t>
            </a:r>
            <a:r>
              <a:rPr lang="sv-SE" sz="1200" dirty="0" err="1"/>
              <a:t>industrial</a:t>
            </a:r>
            <a:r>
              <a:rPr lang="sv-SE" sz="1200" dirty="0"/>
              <a:t> </a:t>
            </a:r>
            <a:r>
              <a:rPr lang="sv-SE" sz="1200" dirty="0" err="1"/>
              <a:t>environments</a:t>
            </a:r>
            <a:r>
              <a:rPr lang="sv-SE" sz="1200" dirty="0"/>
              <a:t>." </a:t>
            </a:r>
            <a:r>
              <a:rPr lang="sv-SE" sz="1200" i="1" dirty="0"/>
              <a:t>Energy &amp; </a:t>
            </a:r>
            <a:r>
              <a:rPr lang="sv-SE" sz="1200" i="1" dirty="0" err="1"/>
              <a:t>Fuels</a:t>
            </a:r>
            <a:r>
              <a:rPr lang="sv-SE" sz="1200" dirty="0"/>
              <a:t> 27.12 (2013): 7569-7578.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1802433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Yield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58351"/>
            <a:ext cx="4377109" cy="3460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107" y="2162473"/>
            <a:ext cx="4762521" cy="3076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7586" y="1772816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4640" y="5696792"/>
            <a:ext cx="8537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Enables better control of the sampling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Some very heavy components might get stuck in the new filter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More “mature” tar with old method might indicate reaction </a:t>
            </a:r>
            <a:r>
              <a:rPr lang="en-US" sz="1800" dirty="0" smtClean="0"/>
              <a:t>during previous </a:t>
            </a:r>
            <a:r>
              <a:rPr lang="en-US" sz="1800" dirty="0" smtClean="0"/>
              <a:t>sampling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6385" r="11413" b="23388"/>
          <a:stretch/>
        </p:blipFill>
        <p:spPr>
          <a:xfrm>
            <a:off x="6585587" y="5119368"/>
            <a:ext cx="2551405" cy="115484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6207586" y="6093296"/>
            <a:ext cx="378001" cy="651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27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55" y="1556792"/>
            <a:ext cx="8037001" cy="4745252"/>
          </a:xfrm>
          <a:prstGeom prst="rect">
            <a:avLst/>
          </a:prstGeom>
        </p:spPr>
      </p:pic>
      <p:sp>
        <p:nvSpPr>
          <p:cNvPr id="6" name="Båge 7"/>
          <p:cNvSpPr/>
          <p:nvPr/>
        </p:nvSpPr>
        <p:spPr>
          <a:xfrm>
            <a:off x="362641" y="3931895"/>
            <a:ext cx="3722915" cy="2249658"/>
          </a:xfrm>
          <a:prstGeom prst="arc">
            <a:avLst>
              <a:gd name="adj1" fmla="val 18083418"/>
              <a:gd name="adj2" fmla="val 0"/>
            </a:avLst>
          </a:prstGeom>
          <a:ln w="635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Båge 8"/>
          <p:cNvSpPr/>
          <p:nvPr/>
        </p:nvSpPr>
        <p:spPr>
          <a:xfrm>
            <a:off x="1857958" y="3222147"/>
            <a:ext cx="3722915" cy="2249658"/>
          </a:xfrm>
          <a:prstGeom prst="arc">
            <a:avLst>
              <a:gd name="adj1" fmla="val 18083418"/>
              <a:gd name="adj2" fmla="val 0"/>
            </a:avLst>
          </a:prstGeom>
          <a:ln w="635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9"/>
          <p:cNvSpPr txBox="1"/>
          <p:nvPr/>
        </p:nvSpPr>
        <p:spPr>
          <a:xfrm>
            <a:off x="2005375" y="4322385"/>
            <a:ext cx="22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Problems with Potassium </a:t>
            </a:r>
            <a:r>
              <a:rPr lang="en-US" dirty="0"/>
              <a:t>D</a:t>
            </a:r>
            <a:r>
              <a:rPr lang="en-US" dirty="0" smtClean="0"/>
              <a:t>eposits</a:t>
            </a:r>
            <a:endParaRPr lang="en-US" dirty="0"/>
          </a:p>
        </p:txBody>
      </p:sp>
      <p:sp>
        <p:nvSpPr>
          <p:cNvPr id="9" name="textruta 10"/>
          <p:cNvSpPr txBox="1"/>
          <p:nvPr/>
        </p:nvSpPr>
        <p:spPr>
          <a:xfrm>
            <a:off x="6334195" y="3569540"/>
            <a:ext cx="170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Problems with Tar </a:t>
            </a:r>
            <a:r>
              <a:rPr lang="en-US" dirty="0"/>
              <a:t>D</a:t>
            </a:r>
            <a:r>
              <a:rPr lang="en-US" dirty="0" smtClean="0"/>
              <a:t>eposits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6855071" cy="762000"/>
          </a:xfrm>
        </p:spPr>
        <p:txBody>
          <a:bodyPr/>
          <a:lstStyle/>
          <a:p>
            <a:r>
              <a:rPr lang="en-US" dirty="0" smtClean="0"/>
              <a:t>Results – Controlling the Gas Quality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2641" y="6278313"/>
            <a:ext cx="8568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latin typeface="Times New Roman" panose="02020603050405020304" pitchFamily="18" charset="0"/>
              </a:rPr>
              <a:t>A. </a:t>
            </a:r>
            <a:r>
              <a:rPr lang="sv-SE" sz="1400" dirty="0" smtClean="0">
                <a:latin typeface="Times New Roman" panose="02020603050405020304" pitchFamily="18" charset="0"/>
              </a:rPr>
              <a:t>Larsson, M. Hedenskog, H. Thunman, </a:t>
            </a:r>
            <a:r>
              <a:rPr lang="en-US" sz="1400" dirty="0">
                <a:latin typeface="Times New Roman" panose="02020603050405020304" pitchFamily="18" charset="0"/>
              </a:rPr>
              <a:t>Monitoring the Bed Material Activation in the GoBiGas </a:t>
            </a:r>
            <a:r>
              <a:rPr lang="en-US" sz="1400" dirty="0" smtClean="0">
                <a:latin typeface="Times New Roman" panose="02020603050405020304" pitchFamily="18" charset="0"/>
              </a:rPr>
              <a:t>Gasifier, </a:t>
            </a:r>
            <a:r>
              <a:rPr lang="en-US" sz="1400" i="1" dirty="0" smtClean="0">
                <a:latin typeface="Times New Roman" panose="02020603050405020304" pitchFamily="18" charset="0"/>
              </a:rPr>
              <a:t>Conference paper for IFRF – </a:t>
            </a:r>
            <a:r>
              <a:rPr lang="en-US" sz="1400" i="1" dirty="0" err="1" smtClean="0">
                <a:latin typeface="Times New Roman" panose="02020603050405020304" pitchFamily="18" charset="0"/>
              </a:rPr>
              <a:t>Flamedays</a:t>
            </a:r>
            <a:r>
              <a:rPr lang="en-US" sz="1400" i="1" dirty="0" smtClean="0">
                <a:latin typeface="Times New Roman" panose="02020603050405020304" pitchFamily="18" charset="0"/>
              </a:rPr>
              <a:t> 2015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1559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/>
          <a:p>
            <a:r>
              <a:rPr lang="en-US" dirty="0" smtClean="0"/>
              <a:t>Evaluating the Performance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5856" y="1600200"/>
            <a:ext cx="5868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</a:rPr>
              <a:t>A. Alamia, A. Larsson, C. Breitholtz, H. Thunman</a:t>
            </a:r>
            <a:r>
              <a:rPr lang="en-US" sz="1400" dirty="0">
                <a:latin typeface="TimesNewRomanPSMT"/>
              </a:rPr>
              <a:t>, “</a:t>
            </a:r>
            <a:r>
              <a:rPr lang="en-US" sz="1400" dirty="0">
                <a:latin typeface="Times New Roman" panose="02020603050405020304" pitchFamily="18" charset="0"/>
              </a:rPr>
              <a:t>Performance of large-scale</a:t>
            </a:r>
          </a:p>
          <a:p>
            <a:r>
              <a:rPr lang="en-US" sz="1400" dirty="0">
                <a:latin typeface="Times New Roman" panose="02020603050405020304" pitchFamily="18" charset="0"/>
              </a:rPr>
              <a:t>biomass gasifiers in a </a:t>
            </a:r>
            <a:r>
              <a:rPr lang="en-US" sz="1400" dirty="0" err="1">
                <a:latin typeface="Times New Roman" panose="02020603050405020304" pitchFamily="18" charset="0"/>
              </a:rPr>
              <a:t>biorefinery</a:t>
            </a:r>
            <a:r>
              <a:rPr lang="en-US" sz="1400" dirty="0">
                <a:latin typeface="Times New Roman" panose="02020603050405020304" pitchFamily="18" charset="0"/>
              </a:rPr>
              <a:t>, a state-of-the-art reference</a:t>
            </a:r>
            <a:r>
              <a:rPr lang="en-US" sz="1400" dirty="0">
                <a:latin typeface="TimesNewRomanPSMT"/>
              </a:rPr>
              <a:t>”, </a:t>
            </a:r>
            <a:r>
              <a:rPr lang="en-US" sz="1400" dirty="0">
                <a:latin typeface="Times New Roman" panose="02020603050405020304" pitchFamily="18" charset="0"/>
              </a:rPr>
              <a:t>submitted to</a:t>
            </a:r>
          </a:p>
          <a:p>
            <a:r>
              <a:rPr lang="en-US" sz="1400" i="1" dirty="0">
                <a:latin typeface="Times New Roman" panose="02020603050405020304" pitchFamily="18" charset="0"/>
              </a:rPr>
              <a:t>International Journal of Energy Research, October 2016</a:t>
            </a:r>
            <a:endParaRPr lang="sv-SE" sz="1400" dirty="0"/>
          </a:p>
        </p:txBody>
      </p:sp>
      <p:sp>
        <p:nvSpPr>
          <p:cNvPr id="6" name="Rectangle 5"/>
          <p:cNvSpPr/>
          <p:nvPr/>
        </p:nvSpPr>
        <p:spPr>
          <a:xfrm>
            <a:off x="430778" y="3977906"/>
            <a:ext cx="54731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latin typeface="Times New Roman" panose="02020603050405020304" pitchFamily="18" charset="0"/>
              </a:rPr>
              <a:t>A. Alamia, S. Ò. </a:t>
            </a:r>
            <a:r>
              <a:rPr lang="sv-SE" sz="1400" dirty="0" err="1">
                <a:latin typeface="Times New Roman" panose="02020603050405020304" pitchFamily="18" charset="0"/>
              </a:rPr>
              <a:t>Gardarsdòttir</a:t>
            </a:r>
            <a:r>
              <a:rPr lang="sv-SE" sz="1400" dirty="0">
                <a:latin typeface="Times New Roman" panose="02020603050405020304" pitchFamily="18" charset="0"/>
              </a:rPr>
              <a:t>, A. Larsson, F. Norman, H. Thunman</a:t>
            </a:r>
            <a:r>
              <a:rPr lang="sv-SE" sz="1400" dirty="0" smtClean="0">
                <a:latin typeface="Times New Roman" panose="02020603050405020304" pitchFamily="18" charset="0"/>
              </a:rPr>
              <a:t>, </a:t>
            </a:r>
            <a:r>
              <a:rPr lang="sv-SE" sz="1400" dirty="0" smtClean="0">
                <a:latin typeface="TimesNewRomanPSMT"/>
              </a:rPr>
              <a:t>“</a:t>
            </a:r>
            <a:r>
              <a:rPr lang="sv-SE" sz="1400" dirty="0" err="1" smtClean="0">
                <a:latin typeface="Times New Roman" panose="02020603050405020304" pitchFamily="18" charset="0"/>
              </a:rPr>
              <a:t>Comparison</a:t>
            </a:r>
            <a:r>
              <a:rPr lang="sv-SE" sz="1400" dirty="0" smtClean="0">
                <a:latin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</a:rPr>
              <a:t>of </a:t>
            </a:r>
            <a:r>
              <a:rPr lang="en-US" sz="1400" dirty="0">
                <a:latin typeface="Times New Roman" panose="02020603050405020304" pitchFamily="18" charset="0"/>
              </a:rPr>
              <a:t>decentralized and standalone thermochemical </a:t>
            </a:r>
            <a:r>
              <a:rPr lang="en-US" sz="1400" dirty="0" err="1">
                <a:latin typeface="Times New Roman" panose="02020603050405020304" pitchFamily="18" charset="0"/>
              </a:rPr>
              <a:t>biorefineries</a:t>
            </a:r>
            <a:r>
              <a:rPr lang="en-US" sz="1400" dirty="0">
                <a:latin typeface="Times New Roman" panose="02020603050405020304" pitchFamily="18" charset="0"/>
              </a:rPr>
              <a:t> at large scale”, </a:t>
            </a:r>
            <a:r>
              <a:rPr lang="en-US" sz="1400" i="1" dirty="0" smtClean="0">
                <a:latin typeface="Times New Roman" panose="02020603050405020304" pitchFamily="18" charset="0"/>
              </a:rPr>
              <a:t>Published in Energy Technology</a:t>
            </a:r>
            <a:endParaRPr lang="sv-SE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3167336" cy="2912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688" y="2935388"/>
            <a:ext cx="2964296" cy="2708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0307" y="6215459"/>
            <a:ext cx="615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D. Pallarès, R. Johansson, A. Larsson, L. Lundberg, H. Thunman, ”Char </a:t>
            </a:r>
            <a:r>
              <a:rPr lang="sv-SE" sz="1400" dirty="0" err="1" smtClean="0"/>
              <a:t>conversion</a:t>
            </a:r>
            <a:r>
              <a:rPr lang="sv-SE" sz="1400" dirty="0" smtClean="0"/>
              <a:t> in </a:t>
            </a:r>
            <a:r>
              <a:rPr lang="sv-SE" sz="1400" dirty="0" err="1" smtClean="0"/>
              <a:t>fluidized</a:t>
            </a:r>
            <a:r>
              <a:rPr lang="sv-SE" sz="1400" dirty="0" smtClean="0"/>
              <a:t> bed </a:t>
            </a:r>
            <a:r>
              <a:rPr lang="sv-SE" sz="1400" dirty="0" err="1" smtClean="0"/>
              <a:t>indirect</a:t>
            </a:r>
            <a:r>
              <a:rPr lang="sv-SE" sz="1400" dirty="0" smtClean="0"/>
              <a:t> </a:t>
            </a:r>
            <a:r>
              <a:rPr lang="sv-SE" sz="1400" dirty="0" err="1" smtClean="0"/>
              <a:t>gasification</a:t>
            </a:r>
            <a:r>
              <a:rPr lang="sv-SE" sz="1400" dirty="0" smtClean="0"/>
              <a:t>”, </a:t>
            </a:r>
            <a:r>
              <a:rPr lang="sv-SE" sz="1400" i="1" dirty="0" err="1" smtClean="0"/>
              <a:t>Energiforsk</a:t>
            </a:r>
            <a:r>
              <a:rPr lang="sv-SE" sz="1400" i="1" dirty="0" smtClean="0"/>
              <a:t> </a:t>
            </a:r>
            <a:r>
              <a:rPr lang="en-US" sz="1400" i="1" dirty="0" smtClean="0"/>
              <a:t>report</a:t>
            </a:r>
            <a:r>
              <a:rPr lang="sv-SE" sz="1400" i="1" dirty="0" smtClean="0"/>
              <a:t> </a:t>
            </a:r>
            <a:endParaRPr lang="sv-SE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2909"/>
            <a:ext cx="1800096" cy="1992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>
            <a:endCxn id="5" idx="1"/>
          </p:cNvCxnSpPr>
          <p:nvPr/>
        </p:nvCxnSpPr>
        <p:spPr bwMode="auto">
          <a:xfrm flipV="1">
            <a:off x="2915816" y="1969532"/>
            <a:ext cx="360040" cy="913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5508104" y="3977906"/>
            <a:ext cx="720080" cy="914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195736" y="6185492"/>
            <a:ext cx="654571" cy="17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095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Upcoming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11153"/>
            <a:ext cx="7772400" cy="4495800"/>
          </a:xfrm>
        </p:spPr>
        <p:txBody>
          <a:bodyPr/>
          <a:lstStyle/>
          <a:p>
            <a:pPr>
              <a:buClrTx/>
            </a:pPr>
            <a:r>
              <a:rPr lang="en-US" dirty="0" err="1" smtClean="0"/>
              <a:t>BioProGReSs</a:t>
            </a:r>
            <a:r>
              <a:rPr lang="en-US" dirty="0" smtClean="0"/>
              <a:t> – Chemical looping to reduce the tar yield, ERA-NET, BESTF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/>
              <a:t>Coated heat exchangers as self-cleaning producer gas </a:t>
            </a:r>
            <a:r>
              <a:rPr lang="en-US" dirty="0" smtClean="0"/>
              <a:t>condensers. Alfa Laval, </a:t>
            </a:r>
            <a:r>
              <a:rPr lang="en-US" dirty="0" err="1" smtClean="0"/>
              <a:t>Göteborg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 and Chalmers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Performance with bark as part of the yearly evaluation to the co-financer of the GoBiGas plant, the Swedish energy agency. Valmet, </a:t>
            </a:r>
            <a:r>
              <a:rPr lang="en-US" dirty="0" err="1" smtClean="0"/>
              <a:t>Göteborg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, Chalmers. 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High temperature reactor (1700 C)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Evaluation of the scrubber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401" r="1176"/>
          <a:stretch/>
        </p:blipFill>
        <p:spPr>
          <a:xfrm>
            <a:off x="5364088" y="4372361"/>
            <a:ext cx="3779912" cy="2485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4788024" y="5229200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375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62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495800"/>
          </a:xfrm>
        </p:spPr>
        <p:txBody>
          <a:bodyPr/>
          <a:lstStyle/>
          <a:p>
            <a:pPr>
              <a:buClrTx/>
            </a:pPr>
            <a:r>
              <a:rPr lang="en-US" dirty="0" smtClean="0"/>
              <a:t>A new measurement system has been </a:t>
            </a:r>
            <a:r>
              <a:rPr lang="en-US" dirty="0" smtClean="0"/>
              <a:t>established, </a:t>
            </a:r>
            <a:r>
              <a:rPr lang="en-US" dirty="0" smtClean="0"/>
              <a:t>enabling measurements of</a:t>
            </a:r>
          </a:p>
          <a:p>
            <a:pPr lvl="1">
              <a:buClrTx/>
            </a:pPr>
            <a:r>
              <a:rPr lang="en-US" dirty="0" smtClean="0"/>
              <a:t>the warm gas just after the gasifier,</a:t>
            </a:r>
          </a:p>
          <a:p>
            <a:pPr lvl="1">
              <a:buClrTx/>
            </a:pPr>
            <a:r>
              <a:rPr lang="en-US" dirty="0" smtClean="0"/>
              <a:t>product gas after the filter</a:t>
            </a:r>
          </a:p>
          <a:p>
            <a:pPr lvl="1">
              <a:buClrTx/>
            </a:pPr>
            <a:r>
              <a:rPr lang="en-US" dirty="0" smtClean="0"/>
              <a:t>and product gas after the RME scrubber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The new systems enables good measurements of both the gas composition and the tar yield and composition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A method was developed to enable the operators to control the tar yield by regulating the potassium addition based on the CH4 concentration in the product gas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The project has </a:t>
            </a:r>
            <a:r>
              <a:rPr lang="en-US" dirty="0" smtClean="0"/>
              <a:t>enabled </a:t>
            </a:r>
            <a:r>
              <a:rPr lang="en-US" dirty="0" smtClean="0"/>
              <a:t>several measurements campaigns in collaboration with several projects and more are to come.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Listening!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9" y="1700808"/>
            <a:ext cx="7651841" cy="398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690717"/>
            <a:ext cx="354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Contact: </a:t>
            </a:r>
            <a:r>
              <a:rPr lang="en-US" sz="1800" dirty="0" smtClean="0">
                <a:hlinkClick r:id="rId3"/>
              </a:rPr>
              <a:t>anton.larsson@chalmers.se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7398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24543" y="481690"/>
            <a:ext cx="8376557" cy="109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ＭＳ Ｐゴシック" pitchFamily="96" charset="-128"/>
                <a:cs typeface="Akzidenz-Bd for Chalmer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9pPr>
          </a:lstStyle>
          <a:p>
            <a:r>
              <a:rPr lang="en-US" sz="3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GoBiGas Project</a:t>
            </a:r>
            <a:br>
              <a:rPr lang="en-US" sz="36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(Gothenburg Biomass Gasification Project, for SNG Production)</a:t>
            </a:r>
            <a:r>
              <a:rPr lang="en-US" sz="31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6165" y="1340768"/>
            <a:ext cx="8424935" cy="48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•"/>
              <a:defRPr sz="2000" b="0" i="0">
                <a:solidFill>
                  <a:schemeClr val="tx1"/>
                </a:solidFill>
                <a:latin typeface="+mn-lt"/>
                <a:ea typeface="ＭＳ Ｐゴシック" pitchFamily="96" charset="-128"/>
                <a:cs typeface="Akzidenz for Chalmers Regular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–"/>
              <a:defRPr sz="2000" b="0" i="0">
                <a:solidFill>
                  <a:schemeClr val="tx1"/>
                </a:solidFill>
                <a:latin typeface="+mn-lt"/>
                <a:ea typeface="ＭＳ Ｐゴシック" pitchFamily="68" charset="-128"/>
                <a:cs typeface="Akzidenz for Chalmers Regular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•"/>
              <a:defRPr sz="2000" b="0" i="0">
                <a:solidFill>
                  <a:schemeClr val="tx1"/>
                </a:solidFill>
                <a:latin typeface="+mn-lt"/>
                <a:ea typeface="ＭＳ Ｐゴシック" pitchFamily="68" charset="-128"/>
                <a:cs typeface="Akzidenz for Chalmers Regular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–"/>
              <a:defRPr sz="2000" b="0" i="0">
                <a:solidFill>
                  <a:schemeClr val="tx1"/>
                </a:solidFill>
                <a:latin typeface="+mn-lt"/>
                <a:ea typeface="ＭＳ Ｐゴシック" pitchFamily="68" charset="-128"/>
                <a:cs typeface="Akzidenz for Chalmers Regular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»"/>
              <a:defRPr sz="2000" b="0" i="0">
                <a:solidFill>
                  <a:schemeClr val="tx1"/>
                </a:solidFill>
                <a:latin typeface="+mn-lt"/>
                <a:ea typeface="ＭＳ Ｐゴシック" pitchFamily="68" charset="-128"/>
                <a:cs typeface="Akzidenz for Chalmers Regular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9pPr>
          </a:lstStyle>
          <a:p>
            <a:pPr marL="361950" lvl="1" indent="0">
              <a:buClr>
                <a:srgbClr val="00B050"/>
              </a:buClr>
              <a:buFontTx/>
              <a:buNone/>
              <a:defRPr/>
            </a:pPr>
            <a:r>
              <a:rPr lang="en-US" kern="0" dirty="0" smtClean="0"/>
              <a:t>Phase 1: 20 MW/ 160 </a:t>
            </a:r>
            <a:r>
              <a:rPr lang="en-US" kern="0" dirty="0" err="1" smtClean="0"/>
              <a:t>GWh</a:t>
            </a:r>
            <a:r>
              <a:rPr lang="en-US" kern="0" dirty="0" smtClean="0"/>
              <a:t>/y in operation 2014  – about 160 million €</a:t>
            </a:r>
          </a:p>
          <a:p>
            <a:pPr marL="704850" lvl="1" indent="-342900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 smtClean="0"/>
              <a:t>Project start: 2006</a:t>
            </a:r>
          </a:p>
          <a:p>
            <a:pPr marL="720725" lvl="1" indent="-366713"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kern="0" dirty="0" smtClean="0"/>
              <a:t>Investment decision: 2010</a:t>
            </a:r>
          </a:p>
          <a:p>
            <a:pPr marL="720725" lvl="1" indent="-366713"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kern="0" dirty="0" smtClean="0"/>
              <a:t>First delivery of Biogas to the Grid Dec 2014</a:t>
            </a:r>
          </a:p>
          <a:p>
            <a:pPr marL="720725" lvl="1" indent="-366713"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kern="0" dirty="0" smtClean="0"/>
              <a:t>Demonstration supported by the Swedish energy agency with – 23 million € </a:t>
            </a:r>
          </a:p>
          <a:p>
            <a:pPr marL="720725" lvl="1" indent="-366713"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kern="0" dirty="0" smtClean="0"/>
              <a:t>Assessment of the process during 7 years (until end of 2019)</a:t>
            </a:r>
          </a:p>
          <a:p>
            <a:pPr marL="534988" lvl="1" indent="-173038">
              <a:buClr>
                <a:srgbClr val="00B050"/>
              </a:buClr>
              <a:buFont typeface="Arial" pitchFamily="34" charset="0"/>
              <a:buChar char="•"/>
              <a:defRPr/>
            </a:pPr>
            <a:endParaRPr lang="en-US" kern="0" dirty="0" smtClean="0"/>
          </a:p>
          <a:p>
            <a:pPr marL="361950" lvl="1" indent="0">
              <a:buClr>
                <a:srgbClr val="00B050"/>
              </a:buClr>
              <a:buFontTx/>
              <a:buNone/>
              <a:defRPr/>
            </a:pPr>
            <a:r>
              <a:rPr 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Phase 2: 80-100 MW/ 640-800 </a:t>
            </a:r>
            <a:r>
              <a:rPr lang="en-US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GWh</a:t>
            </a:r>
            <a:r>
              <a:rPr 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/y</a:t>
            </a:r>
          </a:p>
          <a:p>
            <a:pPr marL="712788" lvl="1" indent="-350838"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Decision after demonstration of the technology and if profitable </a:t>
            </a:r>
            <a:endParaRPr lang="en-US" u="sng" kern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12788" lvl="1" indent="-349250"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Sponsored by  the EU-program NER-300 with about 53 million €</a:t>
            </a:r>
          </a:p>
          <a:p>
            <a:pPr marL="712788" lvl="1" indent="-349250"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kern="0" dirty="0" smtClean="0"/>
              <a:t>With current price of the biogas, phase 2 (100Mw) is not profitable and the Phase 2 is therefore on hold</a:t>
            </a:r>
            <a:endParaRPr lang="en-US" kern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kern="0" dirty="0"/>
          </a:p>
        </p:txBody>
      </p:sp>
      <p:sp>
        <p:nvSpPr>
          <p:cNvPr id="6" name="textruta 3"/>
          <p:cNvSpPr txBox="1"/>
          <p:nvPr/>
        </p:nvSpPr>
        <p:spPr>
          <a:xfrm rot="20822650">
            <a:off x="2191943" y="4790083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 b="1" dirty="0" smtClean="0"/>
              <a:t>ON </a:t>
            </a:r>
            <a:r>
              <a:rPr lang="sv-SE" sz="7200" b="1" dirty="0" smtClean="0">
                <a:latin typeface="Corbel" panose="020B0503020204020204" pitchFamily="34" charset="0"/>
              </a:rPr>
              <a:t>HOLD</a:t>
            </a:r>
            <a:endParaRPr lang="sv-SE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3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7" y="514046"/>
            <a:ext cx="8026391" cy="578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GoBiGas Plant</a:t>
            </a:r>
            <a:endParaRPr lang="sv-SE" dirty="0"/>
          </a:p>
        </p:txBody>
      </p:sp>
      <p:sp>
        <p:nvSpPr>
          <p:cNvPr id="7" name="Rektangel 3"/>
          <p:cNvSpPr/>
          <p:nvPr/>
        </p:nvSpPr>
        <p:spPr>
          <a:xfrm>
            <a:off x="2433069" y="5618311"/>
            <a:ext cx="3494124" cy="110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800" u="sng" dirty="0" smtClean="0">
                <a:solidFill>
                  <a:srgbClr val="000000"/>
                </a:solidFill>
                <a:latin typeface="Arial" pitchFamily="34" charset="0"/>
              </a:rPr>
              <a:t>Performance Goals</a:t>
            </a:r>
          </a:p>
          <a:p>
            <a:pPr>
              <a:lnSpc>
                <a:spcPct val="90000"/>
              </a:lnSpc>
              <a:spcBef>
                <a:spcPts val="432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Biomass to Biogas &gt; 65 %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Total efficiency &gt; 90%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Operation 8000 h/y  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927193" y="3642950"/>
            <a:ext cx="3203848" cy="31947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3590925" algn="r"/>
              </a:tabLst>
            </a:pPr>
            <a:r>
              <a:rPr lang="en-US" sz="1800" u="sng" dirty="0" smtClean="0">
                <a:solidFill>
                  <a:srgbClr val="000000"/>
                </a:solidFill>
                <a:latin typeface="Arial" charset="0"/>
              </a:rPr>
              <a:t>Estimated Production</a:t>
            </a:r>
            <a:endParaRPr lang="en-US" sz="1800" u="sng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tabLst>
                <a:tab pos="1787525" algn="l"/>
                <a:tab pos="3590925" algn="r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Biogas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160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GWh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/y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	20 MW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District heating	50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GWh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/y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 </a:t>
            </a: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5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MW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Heat to heat pumps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6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MW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800" u="sng" dirty="0" smtClean="0">
                <a:solidFill>
                  <a:srgbClr val="000000"/>
                </a:solidFill>
                <a:latin typeface="Arial" charset="0"/>
              </a:rPr>
              <a:t>Estimated Consumption</a:t>
            </a:r>
            <a:endParaRPr lang="en-US" sz="1800" u="sng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Biomass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32 MW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Electricity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 3 MW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tabLst>
                <a:tab pos="1787525" algn="l"/>
                <a:tab pos="3590925" algn="r"/>
              </a:tabLs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RME (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bio-oil)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0,5 MW</a:t>
            </a:r>
          </a:p>
        </p:txBody>
      </p:sp>
    </p:spTree>
    <p:extLst>
      <p:ext uri="{BB962C8B-B14F-4D97-AF65-F5344CB8AC3E}">
        <p14:creationId xmlns:p14="http://schemas.microsoft.com/office/powerpoint/2010/main" val="38702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62000"/>
          </a:xfrm>
        </p:spPr>
        <p:txBody>
          <a:bodyPr/>
          <a:lstStyle/>
          <a:p>
            <a:r>
              <a:rPr lang="en-US" dirty="0" smtClean="0"/>
              <a:t>Towards a Commercial </a:t>
            </a:r>
            <a:r>
              <a:rPr lang="en-US" dirty="0"/>
              <a:t>P</a:t>
            </a:r>
            <a:r>
              <a:rPr lang="en-US" dirty="0" smtClean="0"/>
              <a:t>lant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07504" y="2132856"/>
            <a:ext cx="0" cy="4248472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179512" y="6381328"/>
            <a:ext cx="216024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2339752" y="5661248"/>
            <a:ext cx="0" cy="72008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>
            <a:off x="2339752" y="5661248"/>
            <a:ext cx="216024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4499992" y="4941168"/>
            <a:ext cx="0" cy="72008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4499992" y="4941168"/>
            <a:ext cx="216024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>
            <a:off x="6660232" y="4221088"/>
            <a:ext cx="0" cy="72008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6660232" y="4221088"/>
            <a:ext cx="216024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latshållare för innehåll 3" descr="pyro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6931"/>
            <a:ext cx="1944365" cy="23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örgas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92319"/>
            <a:ext cx="1992436" cy="244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0"/>
          <a:stretch/>
        </p:blipFill>
        <p:spPr bwMode="auto">
          <a:xfrm>
            <a:off x="4583894" y="2420888"/>
            <a:ext cx="1992436" cy="24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/>
          <a:stretch/>
        </p:blipFill>
        <p:spPr bwMode="auto">
          <a:xfrm>
            <a:off x="6744134" y="1700808"/>
            <a:ext cx="1992436" cy="24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0" y="1691516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Development</a:t>
            </a:r>
            <a:endParaRPr lang="en-US" sz="1800" dirty="0"/>
          </a:p>
        </p:txBody>
      </p:sp>
      <p:sp>
        <p:nvSpPr>
          <p:cNvPr id="32" name="Rectangle 31"/>
          <p:cNvSpPr/>
          <p:nvPr/>
        </p:nvSpPr>
        <p:spPr>
          <a:xfrm>
            <a:off x="2831538" y="5732222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Pilot Plant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7494" y="6402122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 Reactor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72839" y="4938869"/>
            <a:ext cx="1614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Demonstration </a:t>
            </a:r>
          </a:p>
          <a:p>
            <a:pPr algn="ctr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11251" y="4257092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Commercial Plant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9322" y="3517599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Chalmers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73266" y="2445988"/>
            <a:ext cx="1869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latin typeface="Candara" pitchFamily="34" charset="0"/>
              </a:rPr>
              <a:t>Chalmers Gasifier</a:t>
            </a:r>
          </a:p>
          <a:p>
            <a:pPr algn="ctr"/>
            <a:r>
              <a:rPr lang="en-US" sz="1800" dirty="0" smtClean="0">
                <a:latin typeface="Candara" pitchFamily="34" charset="0"/>
              </a:rPr>
              <a:t>2-4MW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55822" y="1539235"/>
            <a:ext cx="18485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err="1" smtClean="0">
                <a:latin typeface="Candara" pitchFamily="34" charset="0"/>
              </a:rPr>
              <a:t>GoBiGas</a:t>
            </a:r>
            <a:r>
              <a:rPr lang="en-US" sz="1800" dirty="0" smtClean="0">
                <a:latin typeface="Candara" pitchFamily="34" charset="0"/>
              </a:rPr>
              <a:t> Phase 1</a:t>
            </a:r>
          </a:p>
          <a:p>
            <a:pPr algn="ctr"/>
            <a:r>
              <a:rPr lang="en-US" sz="1800" dirty="0" err="1" smtClean="0">
                <a:latin typeface="Candara" pitchFamily="34" charset="0"/>
              </a:rPr>
              <a:t>Göteborg</a:t>
            </a:r>
            <a:r>
              <a:rPr lang="en-US" sz="1800" dirty="0" smtClean="0">
                <a:latin typeface="Candara" pitchFamily="34" charset="0"/>
              </a:rPr>
              <a:t> Energy</a:t>
            </a:r>
          </a:p>
          <a:p>
            <a:pPr algn="ctr"/>
            <a:r>
              <a:rPr lang="en-US" sz="1800" dirty="0" smtClean="0">
                <a:latin typeface="Candara" pitchFamily="34" charset="0"/>
              </a:rPr>
              <a:t>20MW SNG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49723" y="1088405"/>
            <a:ext cx="1781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err="1" smtClean="0">
                <a:latin typeface="Candara" pitchFamily="34" charset="0"/>
              </a:rPr>
              <a:t>GoBiGas</a:t>
            </a:r>
            <a:r>
              <a:rPr lang="en-US" sz="1800" dirty="0" smtClean="0">
                <a:latin typeface="Candara" pitchFamily="34" charset="0"/>
              </a:rPr>
              <a:t> Phase 2</a:t>
            </a:r>
          </a:p>
          <a:p>
            <a:pPr algn="ctr"/>
            <a:r>
              <a:rPr lang="en-US" sz="1800" dirty="0" smtClean="0">
                <a:latin typeface="Candara" pitchFamily="34" charset="0"/>
              </a:rPr>
              <a:t>80-100MW SNG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16586" y="640212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2008</a:t>
            </a:r>
            <a:endParaRPr lang="en-US" sz="1800" dirty="0"/>
          </a:p>
        </p:txBody>
      </p:sp>
      <p:sp>
        <p:nvSpPr>
          <p:cNvPr id="41" name="TextBox 40"/>
          <p:cNvSpPr txBox="1"/>
          <p:nvPr/>
        </p:nvSpPr>
        <p:spPr>
          <a:xfrm>
            <a:off x="4161587" y="573222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2012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26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551862" cy="60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179512" y="692696"/>
            <a:ext cx="8625097" cy="195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248998" y="980728"/>
            <a:ext cx="2080631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7" y="404664"/>
            <a:ext cx="9144000" cy="762000"/>
          </a:xfrm>
        </p:spPr>
        <p:txBody>
          <a:bodyPr/>
          <a:lstStyle/>
          <a:p>
            <a:r>
              <a:rPr lang="sv-SE" dirty="0" smtClean="0"/>
              <a:t>The GoBiGas Process</a:t>
            </a:r>
            <a:endParaRPr lang="sv-SE" dirty="0"/>
          </a:p>
        </p:txBody>
      </p:sp>
      <p:sp>
        <p:nvSpPr>
          <p:cNvPr id="8" name="textruta 9"/>
          <p:cNvSpPr txBox="1"/>
          <p:nvPr/>
        </p:nvSpPr>
        <p:spPr>
          <a:xfrm rot="2268184">
            <a:off x="4321873" y="2561160"/>
            <a:ext cx="1413690" cy="369332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Gasification</a:t>
            </a:r>
            <a:endParaRPr lang="en-US" sz="1800" b="1" dirty="0">
              <a:latin typeface="Corbel" panose="020B0503020204020204" pitchFamily="34" charset="0"/>
            </a:endParaRPr>
          </a:p>
        </p:txBody>
      </p:sp>
      <p:sp>
        <p:nvSpPr>
          <p:cNvPr id="9" name="textruta 10"/>
          <p:cNvSpPr txBox="1"/>
          <p:nvPr/>
        </p:nvSpPr>
        <p:spPr>
          <a:xfrm rot="2268184">
            <a:off x="1819982" y="2540148"/>
            <a:ext cx="2364982" cy="646331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Gas cooling, removal</a:t>
            </a:r>
          </a:p>
          <a:p>
            <a:r>
              <a:rPr lang="en-US" sz="1800" b="1" dirty="0" smtClean="0">
                <a:latin typeface="Corbel" panose="020B0503020204020204" pitchFamily="34" charset="0"/>
              </a:rPr>
              <a:t>of particles and tar</a:t>
            </a:r>
            <a:endParaRPr lang="en-US" sz="1800" b="1" dirty="0">
              <a:latin typeface="Corbel" panose="020B0503020204020204" pitchFamily="34" charset="0"/>
            </a:endParaRPr>
          </a:p>
        </p:txBody>
      </p:sp>
      <p:sp>
        <p:nvSpPr>
          <p:cNvPr id="10" name="textruta 11"/>
          <p:cNvSpPr txBox="1"/>
          <p:nvPr/>
        </p:nvSpPr>
        <p:spPr>
          <a:xfrm rot="2268184">
            <a:off x="1600" y="2512538"/>
            <a:ext cx="2196400" cy="369332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Removal of light tar</a:t>
            </a:r>
          </a:p>
        </p:txBody>
      </p:sp>
      <p:sp>
        <p:nvSpPr>
          <p:cNvPr id="11" name="textruta 12"/>
          <p:cNvSpPr txBox="1"/>
          <p:nvPr/>
        </p:nvSpPr>
        <p:spPr>
          <a:xfrm rot="2268184">
            <a:off x="9314" y="4974741"/>
            <a:ext cx="2027816" cy="646331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Hydrogenation of </a:t>
            </a:r>
          </a:p>
          <a:p>
            <a:r>
              <a:rPr lang="en-US" sz="1800" b="1" dirty="0" err="1" smtClean="0">
                <a:latin typeface="Corbel" panose="020B0503020204020204" pitchFamily="34" charset="0"/>
              </a:rPr>
              <a:t>olefines</a:t>
            </a:r>
            <a:r>
              <a:rPr lang="en-US" sz="1800" b="1" dirty="0" smtClean="0">
                <a:latin typeface="Corbel" panose="020B0503020204020204" pitchFamily="34" charset="0"/>
              </a:rPr>
              <a:t> and COS </a:t>
            </a:r>
          </a:p>
        </p:txBody>
      </p:sp>
      <p:sp>
        <p:nvSpPr>
          <p:cNvPr id="12" name="textruta 13"/>
          <p:cNvSpPr txBox="1"/>
          <p:nvPr/>
        </p:nvSpPr>
        <p:spPr>
          <a:xfrm rot="2268184">
            <a:off x="1365148" y="5058801"/>
            <a:ext cx="1582276" cy="369332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H2S scrubber</a:t>
            </a:r>
          </a:p>
        </p:txBody>
      </p:sp>
      <p:sp>
        <p:nvSpPr>
          <p:cNvPr id="13" name="textruta 14"/>
          <p:cNvSpPr txBox="1"/>
          <p:nvPr/>
        </p:nvSpPr>
        <p:spPr>
          <a:xfrm rot="2268184">
            <a:off x="2453861" y="4830957"/>
            <a:ext cx="1590275" cy="738664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WGSR </a:t>
            </a:r>
            <a:r>
              <a:rPr lang="en-US" dirty="0" smtClean="0">
                <a:latin typeface="Corbel" panose="020B0503020204020204" pitchFamily="34" charset="0"/>
              </a:rPr>
              <a:t>&amp;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sz="1800" b="1" dirty="0" smtClean="0">
                <a:latin typeface="Corbel" panose="020B0503020204020204" pitchFamily="34" charset="0"/>
              </a:rPr>
              <a:t>Pre-</a:t>
            </a:r>
            <a:r>
              <a:rPr lang="en-US" sz="1800" b="1" dirty="0" err="1" smtClean="0">
                <a:latin typeface="Corbel" panose="020B0503020204020204" pitchFamily="34" charset="0"/>
              </a:rPr>
              <a:t>methanation</a:t>
            </a:r>
            <a:endParaRPr lang="en-US" sz="1800" b="1" dirty="0" smtClean="0">
              <a:latin typeface="Corbel" panose="020B0503020204020204" pitchFamily="34" charset="0"/>
            </a:endParaRPr>
          </a:p>
        </p:txBody>
      </p:sp>
      <p:sp>
        <p:nvSpPr>
          <p:cNvPr id="14" name="textruta 15"/>
          <p:cNvSpPr txBox="1"/>
          <p:nvPr/>
        </p:nvSpPr>
        <p:spPr>
          <a:xfrm rot="2268184">
            <a:off x="4316733" y="5213547"/>
            <a:ext cx="1606358" cy="369332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CO2 scrubber</a:t>
            </a:r>
          </a:p>
        </p:txBody>
      </p:sp>
      <p:sp>
        <p:nvSpPr>
          <p:cNvPr id="15" name="textruta 16"/>
          <p:cNvSpPr txBox="1"/>
          <p:nvPr/>
        </p:nvSpPr>
        <p:spPr>
          <a:xfrm rot="2268184">
            <a:off x="6019788" y="5149997"/>
            <a:ext cx="1590045" cy="369332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orbel" panose="020B0503020204020204" pitchFamily="34" charset="0"/>
              </a:rPr>
              <a:t>Methanation</a:t>
            </a:r>
            <a:endParaRPr lang="en-US" sz="1800" b="1" dirty="0" smtClean="0">
              <a:latin typeface="Corbel" panose="020B0503020204020204" pitchFamily="34" charset="0"/>
            </a:endParaRPr>
          </a:p>
        </p:txBody>
      </p:sp>
      <p:sp>
        <p:nvSpPr>
          <p:cNvPr id="16" name="textruta 17"/>
          <p:cNvSpPr txBox="1"/>
          <p:nvPr/>
        </p:nvSpPr>
        <p:spPr>
          <a:xfrm rot="2268184">
            <a:off x="7316192" y="4942383"/>
            <a:ext cx="1522068" cy="646331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Drying and </a:t>
            </a:r>
          </a:p>
          <a:p>
            <a:r>
              <a:rPr lang="en-US" sz="1800" b="1" dirty="0" smtClean="0">
                <a:latin typeface="Corbel" panose="020B0503020204020204" pitchFamily="34" charset="0"/>
              </a:rPr>
              <a:t>compression</a:t>
            </a:r>
          </a:p>
        </p:txBody>
      </p:sp>
      <p:sp>
        <p:nvSpPr>
          <p:cNvPr id="17" name="textruta 18"/>
          <p:cNvSpPr txBox="1"/>
          <p:nvPr/>
        </p:nvSpPr>
        <p:spPr>
          <a:xfrm rot="2268184">
            <a:off x="6180634" y="2585994"/>
            <a:ext cx="1582276" cy="369332"/>
          </a:xfrm>
          <a:prstGeom prst="rect">
            <a:avLst/>
          </a:prstGeom>
          <a:solidFill>
            <a:schemeClr val="lt1"/>
          </a:solidFill>
          <a:ln cap="rnd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rbel" panose="020B0503020204020204" pitchFamily="34" charset="0"/>
              </a:rPr>
              <a:t>Flue gas train</a:t>
            </a:r>
            <a:endParaRPr lang="en-US" sz="1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0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762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Gasificatio</a:t>
            </a:r>
            <a:r>
              <a:rPr lang="en-US" dirty="0" smtClean="0"/>
              <a:t> Process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7524" y="624616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Publication: </a:t>
            </a:r>
            <a:r>
              <a:rPr lang="en-US" sz="1200" b="1" dirty="0"/>
              <a:t>Jelena Marinkovic, Henrik Thunman, Pavleta Knutsson, Martin Seemann, Characteristics of olivine as a bed material in an indirect biomass gasifier </a:t>
            </a:r>
            <a:r>
              <a:rPr lang="sv-SE" sz="1200" b="1" dirty="0" err="1"/>
              <a:t>Chemical</a:t>
            </a:r>
            <a:r>
              <a:rPr lang="sv-SE" sz="1200" b="1" dirty="0"/>
              <a:t> </a:t>
            </a:r>
            <a:r>
              <a:rPr lang="sv-SE" sz="1200" b="1" dirty="0" err="1"/>
              <a:t>Engineering</a:t>
            </a:r>
            <a:r>
              <a:rPr lang="sv-SE" sz="1200" b="1" dirty="0"/>
              <a:t> Journal</a:t>
            </a:r>
            <a:r>
              <a:rPr lang="sv-SE" sz="1200" dirty="0"/>
              <a:t> (1385-8947). Vol. 279 (2015), p. 555-566.</a:t>
            </a:r>
          </a:p>
        </p:txBody>
      </p:sp>
      <p:sp>
        <p:nvSpPr>
          <p:cNvPr id="5" name="Rektangel 5"/>
          <p:cNvSpPr/>
          <p:nvPr/>
        </p:nvSpPr>
        <p:spPr>
          <a:xfrm>
            <a:off x="1884306" y="2782388"/>
            <a:ext cx="1578899" cy="2429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Gasifier</a:t>
            </a:r>
            <a:endParaRPr lang="sv-SE" sz="20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ktangel 6"/>
          <p:cNvSpPr/>
          <p:nvPr/>
        </p:nvSpPr>
        <p:spPr>
          <a:xfrm>
            <a:off x="4214790" y="2782388"/>
            <a:ext cx="1393533" cy="2429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Combustor</a:t>
            </a:r>
            <a:endParaRPr lang="sv-SE" sz="20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Högerpil 7"/>
          <p:cNvSpPr/>
          <p:nvPr/>
        </p:nvSpPr>
        <p:spPr>
          <a:xfrm>
            <a:off x="3498395" y="4937654"/>
            <a:ext cx="679269" cy="274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8" name="textruta 8"/>
          <p:cNvSpPr txBox="1"/>
          <p:nvPr/>
        </p:nvSpPr>
        <p:spPr>
          <a:xfrm>
            <a:off x="3173356" y="5264174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Corbel" panose="020B0503020204020204" pitchFamily="34" charset="0"/>
              </a:rPr>
              <a:t>Bed material</a:t>
            </a:r>
          </a:p>
          <a:p>
            <a:r>
              <a:rPr lang="sv-SE" sz="2000" dirty="0">
                <a:latin typeface="Corbel" panose="020B0503020204020204" pitchFamily="34" charset="0"/>
              </a:rPr>
              <a:t>C</a:t>
            </a:r>
            <a:r>
              <a:rPr lang="sv-SE" sz="2000" dirty="0" smtClean="0">
                <a:latin typeface="Corbel" panose="020B0503020204020204" pitchFamily="34" charset="0"/>
              </a:rPr>
              <a:t>har</a:t>
            </a:r>
            <a:endParaRPr lang="sv-SE" sz="2000" dirty="0">
              <a:latin typeface="Corbel" panose="020B0503020204020204" pitchFamily="34" charset="0"/>
            </a:endParaRPr>
          </a:p>
        </p:txBody>
      </p:sp>
      <p:sp>
        <p:nvSpPr>
          <p:cNvPr id="9" name="Högerpil 9"/>
          <p:cNvSpPr/>
          <p:nvPr/>
        </p:nvSpPr>
        <p:spPr>
          <a:xfrm rot="16200000">
            <a:off x="2209488" y="5352052"/>
            <a:ext cx="532627" cy="325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10" name="textruta 10"/>
          <p:cNvSpPr txBox="1"/>
          <p:nvPr/>
        </p:nvSpPr>
        <p:spPr>
          <a:xfrm>
            <a:off x="2063668" y="5745709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 smtClean="0">
                <a:latin typeface="Corbel" panose="020B0503020204020204" pitchFamily="34" charset="0"/>
              </a:rPr>
              <a:t>Steam</a:t>
            </a:r>
            <a:endParaRPr lang="sv-SE" sz="2000" dirty="0">
              <a:latin typeface="Corbel" panose="020B0503020204020204" pitchFamily="34" charset="0"/>
            </a:endParaRPr>
          </a:p>
        </p:txBody>
      </p:sp>
      <p:sp>
        <p:nvSpPr>
          <p:cNvPr id="11" name="Högerpil 11"/>
          <p:cNvSpPr/>
          <p:nvPr/>
        </p:nvSpPr>
        <p:spPr>
          <a:xfrm>
            <a:off x="1167910" y="4782926"/>
            <a:ext cx="679269" cy="274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12" name="textruta 12"/>
          <p:cNvSpPr txBox="1"/>
          <p:nvPr/>
        </p:nvSpPr>
        <p:spPr>
          <a:xfrm>
            <a:off x="0" y="4176298"/>
            <a:ext cx="1941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Recirculated</a:t>
            </a:r>
            <a:r>
              <a:rPr lang="sv-SE" sz="2000" dirty="0" smtClean="0">
                <a:latin typeface="Corbel" panose="020B0503020204020204" pitchFamily="34" charset="0"/>
              </a:rPr>
              <a:t> Ash</a:t>
            </a:r>
          </a:p>
          <a:p>
            <a:r>
              <a:rPr lang="sv-SE" sz="2000" dirty="0" err="1" smtClean="0">
                <a:latin typeface="Corbel" panose="020B0503020204020204" pitchFamily="34" charset="0"/>
              </a:rPr>
              <a:t>Fuel</a:t>
            </a:r>
            <a:endParaRPr lang="sv-SE" sz="2000" dirty="0" smtClean="0">
              <a:latin typeface="Corbel" panose="020B0503020204020204" pitchFamily="34" charset="0"/>
            </a:endParaRPr>
          </a:p>
        </p:txBody>
      </p:sp>
      <p:sp>
        <p:nvSpPr>
          <p:cNvPr id="13" name="Högerpil 13"/>
          <p:cNvSpPr/>
          <p:nvPr/>
        </p:nvSpPr>
        <p:spPr>
          <a:xfrm rot="10800000">
            <a:off x="3477979" y="2782388"/>
            <a:ext cx="679269" cy="274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14" name="textruta 14"/>
          <p:cNvSpPr txBox="1"/>
          <p:nvPr/>
        </p:nvSpPr>
        <p:spPr>
          <a:xfrm>
            <a:off x="3094399" y="2087911"/>
            <a:ext cx="1994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Corbel" panose="020B0503020204020204" pitchFamily="34" charset="0"/>
              </a:rPr>
              <a:t>Bed material</a:t>
            </a:r>
          </a:p>
          <a:p>
            <a:r>
              <a:rPr lang="sv-SE" sz="2000" dirty="0" smtClean="0">
                <a:latin typeface="Corbel" panose="020B0503020204020204" pitchFamily="34" charset="0"/>
              </a:rPr>
              <a:t>Ash Components</a:t>
            </a:r>
            <a:endParaRPr lang="sv-SE" sz="2000" dirty="0">
              <a:latin typeface="Corbel" panose="020B0503020204020204" pitchFamily="34" charset="0"/>
            </a:endParaRPr>
          </a:p>
        </p:txBody>
      </p:sp>
      <p:sp>
        <p:nvSpPr>
          <p:cNvPr id="15" name="Högerpil 15"/>
          <p:cNvSpPr/>
          <p:nvPr/>
        </p:nvSpPr>
        <p:spPr>
          <a:xfrm rot="16200000">
            <a:off x="4882242" y="2271266"/>
            <a:ext cx="620486" cy="25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16" name="Högerpil 16"/>
          <p:cNvSpPr/>
          <p:nvPr/>
        </p:nvSpPr>
        <p:spPr>
          <a:xfrm rot="16200000">
            <a:off x="2201570" y="2265854"/>
            <a:ext cx="620486" cy="25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17" name="textruta 17"/>
          <p:cNvSpPr txBox="1"/>
          <p:nvPr/>
        </p:nvSpPr>
        <p:spPr>
          <a:xfrm>
            <a:off x="1959429" y="1665855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Corbel" panose="020B0503020204020204" pitchFamily="34" charset="0"/>
              </a:rPr>
              <a:t>Product gas</a:t>
            </a:r>
            <a:endParaRPr lang="sv-SE" sz="2000" dirty="0">
              <a:latin typeface="Corbel" panose="020B0503020204020204" pitchFamily="34" charset="0"/>
            </a:endParaRPr>
          </a:p>
        </p:txBody>
      </p:sp>
      <p:sp>
        <p:nvSpPr>
          <p:cNvPr id="18" name="textruta 18"/>
          <p:cNvSpPr txBox="1"/>
          <p:nvPr/>
        </p:nvSpPr>
        <p:spPr>
          <a:xfrm>
            <a:off x="4696449" y="1660522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 smtClean="0">
                <a:latin typeface="Corbel" panose="020B0503020204020204" pitchFamily="34" charset="0"/>
              </a:rPr>
              <a:t>Flue</a:t>
            </a:r>
            <a:r>
              <a:rPr lang="sv-SE" sz="2000" dirty="0" smtClean="0">
                <a:latin typeface="Corbel" panose="020B0503020204020204" pitchFamily="34" charset="0"/>
              </a:rPr>
              <a:t> gas</a:t>
            </a:r>
            <a:endParaRPr lang="sv-SE" sz="2000" dirty="0">
              <a:latin typeface="Corbel" panose="020B0503020204020204" pitchFamily="34" charset="0"/>
            </a:endParaRPr>
          </a:p>
        </p:txBody>
      </p:sp>
      <p:sp>
        <p:nvSpPr>
          <p:cNvPr id="19" name="Högerpil 19"/>
          <p:cNvSpPr/>
          <p:nvPr/>
        </p:nvSpPr>
        <p:spPr>
          <a:xfrm rot="16200000">
            <a:off x="4890161" y="5338380"/>
            <a:ext cx="532627" cy="325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20" name="textruta 20"/>
          <p:cNvSpPr txBox="1"/>
          <p:nvPr/>
        </p:nvSpPr>
        <p:spPr>
          <a:xfrm>
            <a:off x="4893421" y="5730539"/>
            <a:ext cx="49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Corbel" panose="020B0503020204020204" pitchFamily="34" charset="0"/>
              </a:rPr>
              <a:t>Air</a:t>
            </a:r>
            <a:endParaRPr lang="sv-SE" sz="2000" dirty="0">
              <a:latin typeface="Corbel" panose="020B0503020204020204" pitchFamily="34" charset="0"/>
            </a:endParaRPr>
          </a:p>
        </p:txBody>
      </p:sp>
      <p:sp>
        <p:nvSpPr>
          <p:cNvPr id="21" name="Högerpil 21"/>
          <p:cNvSpPr/>
          <p:nvPr/>
        </p:nvSpPr>
        <p:spPr>
          <a:xfrm rot="10800000">
            <a:off x="5655617" y="4852173"/>
            <a:ext cx="644575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22" name="textruta 22"/>
          <p:cNvSpPr txBox="1"/>
          <p:nvPr/>
        </p:nvSpPr>
        <p:spPr>
          <a:xfrm>
            <a:off x="6300192" y="4828007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Product gas recirculation</a:t>
            </a:r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23" name="Högerpil 23"/>
          <p:cNvSpPr/>
          <p:nvPr/>
        </p:nvSpPr>
        <p:spPr>
          <a:xfrm rot="10800000">
            <a:off x="5655616" y="4459759"/>
            <a:ext cx="644576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24" name="textruta 24"/>
          <p:cNvSpPr txBox="1"/>
          <p:nvPr/>
        </p:nvSpPr>
        <p:spPr>
          <a:xfrm>
            <a:off x="6324718" y="4436676"/>
            <a:ext cx="250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RME, tar and particles</a:t>
            </a:r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25" name="Högerpil 25"/>
          <p:cNvSpPr/>
          <p:nvPr/>
        </p:nvSpPr>
        <p:spPr>
          <a:xfrm rot="10800000">
            <a:off x="5652121" y="4015505"/>
            <a:ext cx="669102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26" name="textruta 26"/>
          <p:cNvSpPr txBox="1"/>
          <p:nvPr/>
        </p:nvSpPr>
        <p:spPr>
          <a:xfrm>
            <a:off x="6321223" y="399242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K2CO3</a:t>
            </a: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79" y="1450627"/>
            <a:ext cx="2649725" cy="218147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Högerpil 27"/>
          <p:cNvSpPr/>
          <p:nvPr/>
        </p:nvSpPr>
        <p:spPr>
          <a:xfrm rot="10800000">
            <a:off x="5652120" y="3594334"/>
            <a:ext cx="648071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orbel" panose="020B0503020204020204" pitchFamily="34" charset="0"/>
            </a:endParaRPr>
          </a:p>
        </p:txBody>
      </p:sp>
      <p:sp>
        <p:nvSpPr>
          <p:cNvPr id="28" name="textruta 28"/>
          <p:cNvSpPr txBox="1"/>
          <p:nvPr/>
        </p:nvSpPr>
        <p:spPr>
          <a:xfrm>
            <a:off x="6321223" y="357125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S</a:t>
            </a:r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4297" y="1015152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latin typeface="Corbel" panose="020B0503020204020204" pitchFamily="34" charset="0"/>
              </a:rPr>
              <a:t>Used</a:t>
            </a:r>
            <a:r>
              <a:rPr lang="sv-SE" dirty="0" smtClean="0">
                <a:latin typeface="Corbel" panose="020B0503020204020204" pitchFamily="34" charset="0"/>
              </a:rPr>
              <a:t> </a:t>
            </a:r>
            <a:r>
              <a:rPr lang="sv-SE" dirty="0" err="1" smtClean="0">
                <a:latin typeface="Corbel" panose="020B0503020204020204" pitchFamily="34" charset="0"/>
              </a:rPr>
              <a:t>olivine</a:t>
            </a:r>
            <a:r>
              <a:rPr lang="sv-SE" dirty="0" smtClean="0">
                <a:latin typeface="Corbel" panose="020B0503020204020204" pitchFamily="34" charset="0"/>
              </a:rPr>
              <a:t> </a:t>
            </a:r>
            <a:r>
              <a:rPr lang="sv-SE" dirty="0" err="1" smtClean="0">
                <a:latin typeface="Corbel" panose="020B0503020204020204" pitchFamily="34" charset="0"/>
              </a:rPr>
              <a:t>particles</a:t>
            </a:r>
            <a:endParaRPr lang="sv-SE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8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6" grpId="0"/>
      <p:bldP spid="27" grpId="0" animBg="1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752528"/>
          </a:xfrm>
        </p:spPr>
        <p:txBody>
          <a:bodyPr/>
          <a:lstStyle/>
          <a:p>
            <a:pPr marL="0" indent="0" algn="just">
              <a:buClrTx/>
              <a:buNone/>
            </a:pPr>
            <a:r>
              <a:rPr lang="en-US" dirty="0" smtClean="0"/>
              <a:t>Develop the infrastructure for measurements off the product gas and develop the methodology for controlling and evaluating the gasification section of the GoBiGas process.  </a:t>
            </a:r>
          </a:p>
          <a:p>
            <a:pPr marL="0" indent="0" algn="just">
              <a:buClrTx/>
              <a:buNone/>
            </a:pPr>
            <a:endParaRPr lang="en-US" dirty="0" smtClean="0"/>
          </a:p>
          <a:p>
            <a:pPr marL="0" indent="0" algn="just">
              <a:buClrTx/>
              <a:buNone/>
            </a:pPr>
            <a:endParaRPr lang="en-US" dirty="0"/>
          </a:p>
          <a:p>
            <a:pPr marL="0" indent="0" algn="just">
              <a:buClrTx/>
              <a:buNone/>
            </a:pPr>
            <a:endParaRPr lang="en-US" dirty="0"/>
          </a:p>
          <a:p>
            <a:pPr algn="just">
              <a:buClrTx/>
            </a:pPr>
            <a:r>
              <a:rPr lang="en-US" dirty="0" smtClean="0"/>
              <a:t>Enable measurement to establish the mass and energy balance</a:t>
            </a:r>
          </a:p>
          <a:p>
            <a:pPr algn="just">
              <a:buClrTx/>
            </a:pPr>
            <a:r>
              <a:rPr lang="en-US" dirty="0" smtClean="0"/>
              <a:t>Facilitate </a:t>
            </a:r>
            <a:r>
              <a:rPr lang="en-US" dirty="0" smtClean="0"/>
              <a:t>testing </a:t>
            </a:r>
            <a:r>
              <a:rPr lang="en-US" dirty="0" smtClean="0"/>
              <a:t>of new measurement technologies</a:t>
            </a:r>
          </a:p>
          <a:p>
            <a:pPr algn="just">
              <a:buClrTx/>
            </a:pPr>
            <a:endParaRPr lang="en-US" dirty="0" smtClean="0"/>
          </a:p>
          <a:p>
            <a:pPr algn="just">
              <a:buClrTx/>
            </a:pPr>
            <a:endParaRPr lang="en-US" dirty="0"/>
          </a:p>
          <a:p>
            <a:pPr algn="just">
              <a:buClrTx/>
            </a:pPr>
            <a:endParaRPr lang="en-US" dirty="0"/>
          </a:p>
          <a:p>
            <a:pPr marL="0" indent="0" algn="just">
              <a:buClrTx/>
              <a:buNone/>
            </a:pPr>
            <a:r>
              <a:rPr lang="en-US" dirty="0" smtClean="0"/>
              <a:t>Time-frame:</a:t>
            </a:r>
          </a:p>
          <a:p>
            <a:pPr marL="0" indent="0" algn="just">
              <a:buClrTx/>
              <a:buNone/>
            </a:pPr>
            <a:r>
              <a:rPr lang="en-US" dirty="0" smtClean="0"/>
              <a:t>2015-02-01 – 2017-12-31</a:t>
            </a:r>
          </a:p>
          <a:p>
            <a:pPr algn="just">
              <a:buClrTx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848906"/>
            <a:ext cx="2482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  <a:ea typeface="ＭＳ Ｐゴシック" pitchFamily="96" charset="-128"/>
                <a:cs typeface="Akzidenz-Bd for Chalmers"/>
              </a:rPr>
              <a:t>Purpose</a:t>
            </a:r>
            <a:endParaRPr lang="sv-SE" sz="4000" b="1" dirty="0">
              <a:latin typeface="+mj-lt"/>
              <a:ea typeface="ＭＳ Ｐゴシック" pitchFamily="96" charset="-128"/>
              <a:cs typeface="Akzidenz-Bd for Chalmer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996952"/>
            <a:ext cx="1580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+mj-lt"/>
                <a:ea typeface="ＭＳ Ｐゴシック" pitchFamily="96" charset="-128"/>
                <a:cs typeface="Akzidenz-Bd for Chalmers"/>
              </a:rPr>
              <a:t>Aims</a:t>
            </a:r>
            <a:endParaRPr lang="sv-SE" sz="4000" b="1" dirty="0">
              <a:latin typeface="+mj-lt"/>
              <a:ea typeface="ＭＳ Ｐゴシック" pitchFamily="96" charset="-128"/>
              <a:cs typeface="Akzidenz-Bd for Chalmers"/>
            </a:endParaRPr>
          </a:p>
        </p:txBody>
      </p:sp>
    </p:spTree>
    <p:extLst>
      <p:ext uri="{BB962C8B-B14F-4D97-AF65-F5344CB8AC3E}">
        <p14:creationId xmlns:p14="http://schemas.microsoft.com/office/powerpoint/2010/main" val="10152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62000"/>
          </a:xfrm>
        </p:spPr>
        <p:txBody>
          <a:bodyPr/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2229" r="2699" b="47609"/>
          <a:stretch/>
        </p:blipFill>
        <p:spPr bwMode="auto">
          <a:xfrm>
            <a:off x="251520" y="3140968"/>
            <a:ext cx="86409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395536" y="6381328"/>
            <a:ext cx="0" cy="2880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85088" y="6294512"/>
            <a:ext cx="27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rbel" panose="020B0503020204020204" pitchFamily="34" charset="0"/>
              </a:rPr>
              <a:t>Gas to </a:t>
            </a:r>
            <a:r>
              <a:rPr lang="sv-SE" dirty="0" err="1" smtClean="0">
                <a:latin typeface="Corbel" panose="020B0503020204020204" pitchFamily="34" charset="0"/>
              </a:rPr>
              <a:t>methanation</a:t>
            </a:r>
            <a:endParaRPr lang="sv-SE" dirty="0">
              <a:latin typeface="Corbel" panose="020B05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19672" y="1397732"/>
            <a:ext cx="2156283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anose="020B0503020204020204" pitchFamily="34" charset="0"/>
              </a:rPr>
              <a:t>Measurement Equipment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bel" panose="020B0503020204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745536" y="2318792"/>
            <a:ext cx="0" cy="2215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699792" y="2318792"/>
            <a:ext cx="0" cy="21903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2195736" y="2318792"/>
            <a:ext cx="0" cy="26223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683137" y="2287223"/>
            <a:ext cx="11160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Product gas</a:t>
            </a:r>
          </a:p>
          <a:p>
            <a:r>
              <a:rPr lang="en-US" sz="1400" dirty="0">
                <a:latin typeface="Corbel" panose="020B0503020204020204" pitchFamily="34" charset="0"/>
              </a:rPr>
              <a:t>Up to 230C</a:t>
            </a:r>
          </a:p>
          <a:p>
            <a:r>
              <a:rPr lang="en-US" sz="1400" dirty="0">
                <a:latin typeface="Corbel" panose="020B0503020204020204" pitchFamily="34" charset="0"/>
              </a:rPr>
              <a:t>Particle Free</a:t>
            </a:r>
          </a:p>
          <a:p>
            <a:r>
              <a:rPr lang="en-US" sz="1400" dirty="0">
                <a:latin typeface="Corbel" panose="020B0503020204020204" pitchFamily="34" charset="0"/>
              </a:rPr>
              <a:t>Tar rich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770477" y="3140968"/>
            <a:ext cx="1737627" cy="2853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112" y="2287222"/>
            <a:ext cx="10567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Product gas</a:t>
            </a:r>
          </a:p>
          <a:p>
            <a:r>
              <a:rPr lang="en-US" sz="1400" dirty="0">
                <a:latin typeface="Corbel" panose="020B0503020204020204" pitchFamily="34" charset="0"/>
              </a:rPr>
              <a:t>700-850 C</a:t>
            </a:r>
          </a:p>
          <a:p>
            <a:r>
              <a:rPr lang="en-US" sz="1400" dirty="0">
                <a:latin typeface="Corbel" panose="020B0503020204020204" pitchFamily="34" charset="0"/>
              </a:rPr>
              <a:t>Particle rich</a:t>
            </a:r>
          </a:p>
          <a:p>
            <a:r>
              <a:rPr lang="en-US" sz="1400" dirty="0">
                <a:latin typeface="Corbel" panose="020B0503020204020204" pitchFamily="34" charset="0"/>
              </a:rPr>
              <a:t>High alkali</a:t>
            </a:r>
          </a:p>
          <a:p>
            <a:r>
              <a:rPr lang="en-US" sz="1400" dirty="0">
                <a:latin typeface="Corbel" panose="020B0503020204020204" pitchFamily="34" charset="0"/>
              </a:rPr>
              <a:t>Tar rich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2064" y="2287223"/>
            <a:ext cx="11876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Product gas</a:t>
            </a:r>
          </a:p>
          <a:p>
            <a:r>
              <a:rPr lang="en-US" sz="1400" dirty="0">
                <a:latin typeface="Corbel" panose="020B0503020204020204" pitchFamily="34" charset="0"/>
              </a:rPr>
              <a:t>Up to 70C</a:t>
            </a:r>
          </a:p>
          <a:p>
            <a:r>
              <a:rPr lang="en-US" sz="1400" dirty="0">
                <a:latin typeface="Corbel" panose="020B0503020204020204" pitchFamily="34" charset="0"/>
              </a:rPr>
              <a:t>Particle Free</a:t>
            </a:r>
          </a:p>
          <a:p>
            <a:r>
              <a:rPr lang="en-US" sz="1400" dirty="0">
                <a:latin typeface="Corbel" panose="020B0503020204020204" pitchFamily="34" charset="0"/>
              </a:rPr>
              <a:t>Low on heavy tar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395536" y="3283640"/>
            <a:ext cx="0" cy="13394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0" y="2318792"/>
            <a:ext cx="118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Syngas</a:t>
            </a:r>
          </a:p>
          <a:p>
            <a:r>
              <a:rPr lang="en-US" sz="1400" dirty="0">
                <a:latin typeface="Corbel" panose="020B0503020204020204" pitchFamily="34" charset="0"/>
              </a:rPr>
              <a:t>~35C</a:t>
            </a:r>
          </a:p>
          <a:p>
            <a:r>
              <a:rPr lang="en-US" sz="1400" dirty="0">
                <a:latin typeface="Corbel" panose="020B0503020204020204" pitchFamily="34" charset="0"/>
              </a:rPr>
              <a:t>Particle Free Tar free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779912" y="2021607"/>
            <a:ext cx="19442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5724128" y="2021607"/>
            <a:ext cx="0" cy="19645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675650" y="1951135"/>
            <a:ext cx="2784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Off-gases to the post combustion camber for destruction</a:t>
            </a:r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62000"/>
          </a:xfrm>
        </p:spPr>
        <p:txBody>
          <a:bodyPr/>
          <a:lstStyle/>
          <a:p>
            <a:r>
              <a:rPr lang="en-US" dirty="0" smtClean="0"/>
              <a:t>New Measurement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" y="1565920"/>
            <a:ext cx="5994400" cy="4495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3" b="31224"/>
          <a:stretch/>
        </p:blipFill>
        <p:spPr>
          <a:xfrm>
            <a:off x="3389458" y="4261520"/>
            <a:ext cx="5601561" cy="2407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2093" y="2093979"/>
            <a:ext cx="4224470" cy="316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327652"/>
            <a:ext cx="1133475" cy="3143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3271973" y="6061720"/>
            <a:ext cx="2884203" cy="456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8428" t="48570" r="4283" b="8517"/>
          <a:stretch/>
        </p:blipFill>
        <p:spPr>
          <a:xfrm>
            <a:off x="16430" y="1424947"/>
            <a:ext cx="5482805" cy="225320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3986606" y="3263256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043659" y="324087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600">
                <a:latin typeface="Corbel" panose="020B0503020204020204" pitchFamily="34" charset="0"/>
              </a:defRPr>
            </a:lvl1pPr>
          </a:lstStyle>
          <a:p>
            <a:r>
              <a:rPr lang="sv-SE" dirty="0" err="1"/>
              <a:t>Steam</a:t>
            </a:r>
            <a:r>
              <a:rPr lang="sv-SE" dirty="0"/>
              <a:t> 320C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560" y="3119037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600">
                <a:latin typeface="Corbel" panose="020B0503020204020204" pitchFamily="34" charset="0"/>
              </a:defRPr>
            </a:lvl1pPr>
          </a:lstStyle>
          <a:p>
            <a:r>
              <a:rPr lang="sv-SE" dirty="0"/>
              <a:t>Sampling gas </a:t>
            </a:r>
          </a:p>
        </p:txBody>
      </p:sp>
      <p:cxnSp>
        <p:nvCxnSpPr>
          <p:cNvPr id="21" name="Straight Arrow Connector 20"/>
          <p:cNvCxnSpPr>
            <a:endCxn id="22" idx="3"/>
          </p:cNvCxnSpPr>
          <p:nvPr/>
        </p:nvCxnSpPr>
        <p:spPr bwMode="auto">
          <a:xfrm flipH="1" flipV="1">
            <a:off x="3830950" y="1577167"/>
            <a:ext cx="454461" cy="3554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503342" y="1407890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latin typeface="Corbel" panose="020B0503020204020204" pitchFamily="34" charset="0"/>
              </a:rPr>
              <a:t>Sampling gas</a:t>
            </a:r>
            <a:endParaRPr lang="sv-SE" sz="1600" dirty="0"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0385" y="2303148"/>
            <a:ext cx="1933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600"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Temperature control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3497852" y="2277160"/>
            <a:ext cx="375850" cy="153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94378" y="3014660"/>
            <a:ext cx="0" cy="2485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-2231" y="3240877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600">
                <a:latin typeface="Corbel" panose="020B0503020204020204" pitchFamily="34" charset="0"/>
              </a:defRPr>
            </a:lvl1pPr>
          </a:lstStyle>
          <a:p>
            <a:r>
              <a:rPr lang="sv-SE" dirty="0" err="1"/>
              <a:t>Steam</a:t>
            </a:r>
            <a:endParaRPr lang="sv-SE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739913" y="3024325"/>
            <a:ext cx="53970" cy="1559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89260" y="1692385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600">
                <a:latin typeface="Corbel" panose="020B0503020204020204" pitchFamily="34" charset="0"/>
              </a:defRPr>
            </a:lvl1pPr>
          </a:lstStyle>
          <a:p>
            <a:r>
              <a:rPr lang="sv-SE" dirty="0"/>
              <a:t>Product gas </a:t>
            </a:r>
          </a:p>
          <a:p>
            <a:r>
              <a:rPr lang="sv-SE" dirty="0"/>
              <a:t>700-850 C</a:t>
            </a:r>
          </a:p>
        </p:txBody>
      </p:sp>
      <p:sp>
        <p:nvSpPr>
          <p:cNvPr id="34" name="Down Arrow 33"/>
          <p:cNvSpPr/>
          <p:nvPr/>
        </p:nvSpPr>
        <p:spPr bwMode="auto">
          <a:xfrm>
            <a:off x="856068" y="2224000"/>
            <a:ext cx="547580" cy="34669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 flipV="1">
            <a:off x="1179444" y="3023908"/>
            <a:ext cx="53970" cy="1559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1699185" y="3023908"/>
            <a:ext cx="53970" cy="1559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1979712" y="1600200"/>
            <a:ext cx="0" cy="20033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948182" y="2712037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600">
                <a:latin typeface="Corbel" panose="020B0503020204020204" pitchFamily="34" charset="0"/>
              </a:defRPr>
            </a:lvl1pPr>
          </a:lstStyle>
          <a:p>
            <a:r>
              <a:rPr lang="sv-SE" dirty="0"/>
              <a:t>Filter</a:t>
            </a:r>
          </a:p>
        </p:txBody>
      </p:sp>
      <p:cxnSp>
        <p:nvCxnSpPr>
          <p:cNvPr id="40" name="Straight Arrow Connector 39"/>
          <p:cNvCxnSpPr>
            <a:stCxn id="38" idx="0"/>
          </p:cNvCxnSpPr>
          <p:nvPr/>
        </p:nvCxnSpPr>
        <p:spPr bwMode="auto">
          <a:xfrm flipH="1" flipV="1">
            <a:off x="4962455" y="2326634"/>
            <a:ext cx="301679" cy="3854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3705037" y="2077971"/>
            <a:ext cx="437986" cy="1953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983523" y="1835583"/>
            <a:ext cx="2533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600"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High temperature ball valve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25562" y="613207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ZrO</a:t>
            </a:r>
            <a:r>
              <a:rPr lang="sv-SE" baseline="-25000" dirty="0" smtClean="0"/>
              <a:t>2</a:t>
            </a:r>
            <a:endParaRPr lang="sv-SE" dirty="0"/>
          </a:p>
        </p:txBody>
      </p:sp>
      <p:sp>
        <p:nvSpPr>
          <p:cNvPr id="52" name="TextBox 51"/>
          <p:cNvSpPr txBox="1"/>
          <p:nvPr/>
        </p:nvSpPr>
        <p:spPr>
          <a:xfrm>
            <a:off x="6930044" y="6171389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Al</a:t>
            </a:r>
            <a:r>
              <a:rPr lang="sv-SE" baseline="-25000" dirty="0" smtClean="0"/>
              <a:t>2</a:t>
            </a:r>
            <a:r>
              <a:rPr lang="sv-SE" dirty="0" smtClean="0"/>
              <a:t>O</a:t>
            </a:r>
            <a:r>
              <a:rPr lang="sv-SE" baseline="-25000" dirty="0"/>
              <a:t>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05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2" grpId="0"/>
      <p:bldP spid="24" grpId="0"/>
      <p:bldP spid="30" grpId="0"/>
      <p:bldP spid="33" grpId="0"/>
      <p:bldP spid="34" grpId="0" animBg="1"/>
      <p:bldP spid="38" grpId="0"/>
      <p:bldP spid="48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CHALMERS_ppt-mall_svensk-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CHALMERS_ppt-mall_svensk-eng_okt2010</Template>
  <TotalTime>8044</TotalTime>
  <Words>894</Words>
  <Application>Microsoft Office PowerPoint</Application>
  <PresentationFormat>On-screen Show (4:3)</PresentationFormat>
  <Paragraphs>182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ＭＳ Ｐゴシック</vt:lpstr>
      <vt:lpstr>Akzidenz for Chalmers Regular</vt:lpstr>
      <vt:lpstr>Akzidenz-Bd for Chalmers</vt:lpstr>
      <vt:lpstr>Arial</vt:lpstr>
      <vt:lpstr>Arial Black</vt:lpstr>
      <vt:lpstr>Calibri</vt:lpstr>
      <vt:lpstr>Candara</vt:lpstr>
      <vt:lpstr>Corbel</vt:lpstr>
      <vt:lpstr>Times</vt:lpstr>
      <vt:lpstr>Times New Roman</vt:lpstr>
      <vt:lpstr>TimesNewRomanPSMT</vt:lpstr>
      <vt:lpstr>CHALMERS_ppt-mall_svensk-eng_okt2010</vt:lpstr>
      <vt:lpstr>Development of a Methodology for Measurements at the GoBiGas Gasifier</vt:lpstr>
      <vt:lpstr>PowerPoint Presentation</vt:lpstr>
      <vt:lpstr>The GoBiGas Plant</vt:lpstr>
      <vt:lpstr>Towards a Commercial Plant</vt:lpstr>
      <vt:lpstr>The GoBiGas Process</vt:lpstr>
      <vt:lpstr>The Gasificatio Process</vt:lpstr>
      <vt:lpstr>PowerPoint Presentation</vt:lpstr>
      <vt:lpstr>Measurements</vt:lpstr>
      <vt:lpstr>New Measurement System</vt:lpstr>
      <vt:lpstr>New Measurement System</vt:lpstr>
      <vt:lpstr>Validation of Measurements</vt:lpstr>
      <vt:lpstr>Validation of Measurements</vt:lpstr>
      <vt:lpstr>Results – Controlling the Gas Quality</vt:lpstr>
      <vt:lpstr>Evaluating the Performance</vt:lpstr>
      <vt:lpstr>Upcoming</vt:lpstr>
      <vt:lpstr>Conclusions</vt:lpstr>
      <vt:lpstr>Thank You for Listening!</vt:lpstr>
    </vt:vector>
  </TitlesOfParts>
  <Company>Chalmers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Performance Evaluation of an Industrial Scale Indirect Gasifier  -Demonstration in the Chalmers 2-4 MWth Gasifier</dc:title>
  <dc:creator>antonla</dc:creator>
  <cp:lastModifiedBy>Anton Larsson</cp:lastModifiedBy>
  <cp:revision>89</cp:revision>
  <dcterms:created xsi:type="dcterms:W3CDTF">2012-09-28T07:15:07Z</dcterms:created>
  <dcterms:modified xsi:type="dcterms:W3CDTF">2017-06-07T13:35:32Z</dcterms:modified>
</cp:coreProperties>
</file>