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84" r:id="rId5"/>
    <p:sldId id="527" r:id="rId6"/>
    <p:sldId id="528" r:id="rId7"/>
    <p:sldId id="529" r:id="rId8"/>
  </p:sldIdLst>
  <p:sldSz cx="9144000" cy="6858000" type="screen4x3"/>
  <p:notesSz cx="6794500" cy="9931400"/>
  <p:defaultTextStyle>
    <a:defPPr>
      <a:defRPr lang="sv-SE"/>
    </a:defPPr>
    <a:lvl1pPr marL="0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0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9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8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38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97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57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16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75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94">
          <p15:clr>
            <a:srgbClr val="A4A3A4"/>
          </p15:clr>
        </p15:guide>
        <p15:guide id="2" pos="28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C60"/>
    <a:srgbClr val="AC2FF1"/>
    <a:srgbClr val="FF5DB2"/>
    <a:srgbClr val="F96378"/>
    <a:srgbClr val="FFB731"/>
    <a:srgbClr val="F76865"/>
    <a:srgbClr val="AD8B3A"/>
    <a:srgbClr val="9D9FA2"/>
    <a:srgbClr val="FF0000"/>
    <a:srgbClr val="08D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Format med tema 1 - dekorfär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8462" autoAdjust="0"/>
  </p:normalViewPr>
  <p:slideViewPr>
    <p:cSldViewPr snapToGrid="0" snapToObjects="1">
      <p:cViewPr varScale="1">
        <p:scale>
          <a:sx n="114" d="100"/>
          <a:sy n="114" d="100"/>
        </p:scale>
        <p:origin x="1386" y="108"/>
      </p:cViewPr>
      <p:guideLst>
        <p:guide orient="horz" pos="4094"/>
        <p:guide pos="281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6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CCAC8-2EA4-DA4E-B351-F9A439D3D850}" type="datetimeFigureOut">
              <a:rPr lang="sv-SE" smtClean="0"/>
              <a:t>2017-06-05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7A73C-C112-2D4C-8A6B-0ADB0A645A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8621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62F3B-7F75-F449-AC72-E2002CE42C30}" type="datetimeFigureOut">
              <a:rPr lang="sv-SE" smtClean="0"/>
              <a:t>2017-06-05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E10A7-E01A-864A-9A18-9CFDE22CCD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1139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1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0" algn="l" defTabSz="4571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9" algn="l" defTabSz="4571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8" algn="l" defTabSz="4571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38" algn="l" defTabSz="4571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97" algn="l" defTabSz="4571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57" algn="l" defTabSz="4571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16" algn="l" defTabSz="4571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75" algn="l" defTabSz="4571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266700" y="241300"/>
            <a:ext cx="8636000" cy="5702300"/>
          </a:xfrm>
          <a:solidFill>
            <a:srgbClr val="F8B247"/>
          </a:solidFill>
          <a:ln>
            <a:noFill/>
          </a:ln>
          <a:effectLst/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7"/>
            <a:ext cx="1963534" cy="365125"/>
          </a:xfrm>
          <a:prstGeom prst="rect">
            <a:avLst/>
          </a:prstGeom>
        </p:spPr>
        <p:txBody>
          <a:bodyPr/>
          <a:lstStyle/>
          <a:p>
            <a:fld id="{553F231F-0099-9F48-BD24-EB52E0DE2875}" type="datetime3">
              <a:rPr lang="sv-SE" smtClean="0"/>
              <a:t>17-06-05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7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47714" y="1828800"/>
            <a:ext cx="4230687" cy="3657600"/>
          </a:xfrm>
          <a:solidFill>
            <a:schemeClr val="bg1"/>
          </a:solidFill>
          <a:ln>
            <a:noFill/>
          </a:ln>
          <a:effectLst/>
        </p:spPr>
        <p:txBody>
          <a:bodyPr lIns="179984" tIns="179984" rIns="179984" bIns="179984" anchor="t">
            <a:noAutofit/>
          </a:bodyPr>
          <a:lstStyle>
            <a:lvl1pPr algn="l">
              <a:defRPr sz="2800" b="1" cap="none">
                <a:solidFill>
                  <a:srgbClr val="979797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760414" y="3986214"/>
            <a:ext cx="4217987" cy="1500187"/>
          </a:xfrm>
          <a:ln>
            <a:noFill/>
          </a:ln>
        </p:spPr>
        <p:txBody>
          <a:bodyPr lIns="179984" tIns="179984" rIns="179984" bIns="179984" anchor="b">
            <a:normAutofit/>
          </a:bodyPr>
          <a:lstStyle>
            <a:lvl1pPr marL="0" indent="0">
              <a:buNone/>
              <a:defRPr sz="1600" b="1">
                <a:solidFill>
                  <a:srgbClr val="979797"/>
                </a:solidFill>
                <a:latin typeface="Arial"/>
                <a:cs typeface="Arial"/>
              </a:defRPr>
            </a:lvl1pPr>
            <a:lvl2pPr marL="45716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7"/>
            <a:ext cx="5969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datum 3"/>
          <p:cNvSpPr txBox="1">
            <a:spLocks/>
          </p:cNvSpPr>
          <p:nvPr userDrawn="1"/>
        </p:nvSpPr>
        <p:spPr>
          <a:xfrm>
            <a:off x="4762500" y="5865037"/>
            <a:ext cx="12192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defPPr>
              <a:defRPr lang="sv-SE"/>
            </a:defPPr>
            <a:lvl1pPr marL="0" algn="l" defTabSz="4572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403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7"/>
            <a:ext cx="1963534" cy="365125"/>
          </a:xfrm>
          <a:prstGeom prst="rect">
            <a:avLst/>
          </a:prstGeom>
        </p:spPr>
        <p:txBody>
          <a:bodyPr/>
          <a:lstStyle/>
          <a:p>
            <a:fld id="{6F988E29-86DE-6242-B3B8-F9C3A9B5E270}" type="datetime3">
              <a:rPr lang="sv-SE" smtClean="0"/>
              <a:t>17-06-05</a:t>
            </a:fld>
            <a:endParaRPr lang="sv-SE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7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7"/>
            <a:ext cx="5969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68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0" indent="0">
              <a:buNone/>
              <a:defRPr sz="2000" b="1"/>
            </a:lvl2pPr>
            <a:lvl3pPr marL="914319" indent="0">
              <a:buNone/>
              <a:defRPr sz="1800" b="1"/>
            </a:lvl3pPr>
            <a:lvl4pPr marL="1371478" indent="0">
              <a:buNone/>
              <a:defRPr sz="1600" b="1"/>
            </a:lvl4pPr>
            <a:lvl5pPr marL="1828638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7" indent="0">
              <a:buNone/>
              <a:defRPr sz="1600" b="1"/>
            </a:lvl7pPr>
            <a:lvl8pPr marL="3200116" indent="0">
              <a:buNone/>
              <a:defRPr sz="1600" b="1"/>
            </a:lvl8pPr>
            <a:lvl9pPr marL="3657275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0" indent="0">
              <a:buNone/>
              <a:defRPr sz="2000" b="1"/>
            </a:lvl2pPr>
            <a:lvl3pPr marL="914319" indent="0">
              <a:buNone/>
              <a:defRPr sz="1800" b="1"/>
            </a:lvl3pPr>
            <a:lvl4pPr marL="1371478" indent="0">
              <a:buNone/>
              <a:defRPr sz="1600" b="1"/>
            </a:lvl4pPr>
            <a:lvl5pPr marL="1828638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7" indent="0">
              <a:buNone/>
              <a:defRPr sz="1600" b="1"/>
            </a:lvl7pPr>
            <a:lvl8pPr marL="3200116" indent="0">
              <a:buNone/>
              <a:defRPr sz="1600" b="1"/>
            </a:lvl8pPr>
            <a:lvl9pPr marL="3657275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7"/>
            <a:ext cx="1963534" cy="365125"/>
          </a:xfrm>
          <a:prstGeom prst="rect">
            <a:avLst/>
          </a:prstGeom>
        </p:spPr>
        <p:txBody>
          <a:bodyPr/>
          <a:lstStyle/>
          <a:p>
            <a:fld id="{789BCF52-41CF-2F4E-BBE1-5E25605C477C}" type="datetime3">
              <a:rPr lang="sv-SE" smtClean="0"/>
              <a:t>17-06-05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7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65100" y="6290847"/>
            <a:ext cx="5969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63774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7"/>
            <a:ext cx="1963534" cy="365125"/>
          </a:xfrm>
          <a:prstGeom prst="rect">
            <a:avLst/>
          </a:prstGeom>
        </p:spPr>
        <p:txBody>
          <a:bodyPr/>
          <a:lstStyle/>
          <a:p>
            <a:fld id="{7F993653-B59D-2B4C-BEB6-F8CBD2794C49}" type="datetime3">
              <a:rPr lang="sv-SE" smtClean="0"/>
              <a:t>17-06-05</a:t>
            </a:fld>
            <a:endParaRPr lang="sv-SE" dirty="0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7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7"/>
            <a:ext cx="5969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3118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7"/>
            <a:ext cx="1963534" cy="365125"/>
          </a:xfrm>
          <a:prstGeom prst="rect">
            <a:avLst/>
          </a:prstGeom>
        </p:spPr>
        <p:txBody>
          <a:bodyPr/>
          <a:lstStyle/>
          <a:p>
            <a:fld id="{5649CD68-F0BC-DC4C-B6D7-C3B73BDF95E6}" type="datetime3">
              <a:rPr lang="sv-SE" smtClean="0"/>
              <a:t>17-06-05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7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7"/>
            <a:ext cx="5969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8578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Helsida med 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6403475" y="5967413"/>
            <a:ext cx="2459789" cy="7167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254000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0"/>
          </p:nvPr>
        </p:nvSpPr>
        <p:spPr>
          <a:xfrm>
            <a:off x="374651" y="334964"/>
            <a:ext cx="8394700" cy="6164262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650665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0" indent="0">
              <a:buNone/>
              <a:defRPr sz="1200"/>
            </a:lvl2pPr>
            <a:lvl3pPr marL="914319" indent="0">
              <a:buNone/>
              <a:defRPr sz="1000"/>
            </a:lvl3pPr>
            <a:lvl4pPr marL="1371478" indent="0">
              <a:buNone/>
              <a:defRPr sz="900"/>
            </a:lvl4pPr>
            <a:lvl5pPr marL="1828638" indent="0">
              <a:buNone/>
              <a:defRPr sz="900"/>
            </a:lvl5pPr>
            <a:lvl6pPr marL="2285797" indent="0">
              <a:buNone/>
              <a:defRPr sz="900"/>
            </a:lvl6pPr>
            <a:lvl7pPr marL="2742957" indent="0">
              <a:buNone/>
              <a:defRPr sz="900"/>
            </a:lvl7pPr>
            <a:lvl8pPr marL="3200116" indent="0">
              <a:buNone/>
              <a:defRPr sz="900"/>
            </a:lvl8pPr>
            <a:lvl9pPr marL="3657275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7"/>
            <a:ext cx="1963534" cy="365125"/>
          </a:xfrm>
          <a:prstGeom prst="rect">
            <a:avLst/>
          </a:prstGeom>
        </p:spPr>
        <p:txBody>
          <a:bodyPr/>
          <a:lstStyle/>
          <a:p>
            <a:fld id="{A0C360A3-079B-5F49-BDC3-ED614F802E46}" type="datetime3">
              <a:rPr lang="sv-SE" smtClean="0"/>
              <a:t>17-06-05</a:t>
            </a:fld>
            <a:endParaRPr lang="sv-SE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7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7"/>
            <a:ext cx="5969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92547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0" indent="0">
              <a:buNone/>
              <a:defRPr sz="2800"/>
            </a:lvl2pPr>
            <a:lvl3pPr marL="914319" indent="0">
              <a:buNone/>
              <a:defRPr sz="2400"/>
            </a:lvl3pPr>
            <a:lvl4pPr marL="1371478" indent="0">
              <a:buNone/>
              <a:defRPr sz="2000"/>
            </a:lvl4pPr>
            <a:lvl5pPr marL="1828638" indent="0">
              <a:buNone/>
              <a:defRPr sz="2000"/>
            </a:lvl5pPr>
            <a:lvl6pPr marL="2285797" indent="0">
              <a:buNone/>
              <a:defRPr sz="2000"/>
            </a:lvl6pPr>
            <a:lvl7pPr marL="2742957" indent="0">
              <a:buNone/>
              <a:defRPr sz="2000"/>
            </a:lvl7pPr>
            <a:lvl8pPr marL="3200116" indent="0">
              <a:buNone/>
              <a:defRPr sz="2000"/>
            </a:lvl8pPr>
            <a:lvl9pPr marL="3657275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0" indent="0">
              <a:buNone/>
              <a:defRPr sz="1200"/>
            </a:lvl2pPr>
            <a:lvl3pPr marL="914319" indent="0">
              <a:buNone/>
              <a:defRPr sz="1000"/>
            </a:lvl3pPr>
            <a:lvl4pPr marL="1371478" indent="0">
              <a:buNone/>
              <a:defRPr sz="900"/>
            </a:lvl4pPr>
            <a:lvl5pPr marL="1828638" indent="0">
              <a:buNone/>
              <a:defRPr sz="900"/>
            </a:lvl5pPr>
            <a:lvl6pPr marL="2285797" indent="0">
              <a:buNone/>
              <a:defRPr sz="900"/>
            </a:lvl6pPr>
            <a:lvl7pPr marL="2742957" indent="0">
              <a:buNone/>
              <a:defRPr sz="900"/>
            </a:lvl7pPr>
            <a:lvl8pPr marL="3200116" indent="0">
              <a:buNone/>
              <a:defRPr sz="900"/>
            </a:lvl8pPr>
            <a:lvl9pPr marL="3657275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7"/>
            <a:ext cx="1963534" cy="365125"/>
          </a:xfrm>
          <a:prstGeom prst="rect">
            <a:avLst/>
          </a:prstGeom>
        </p:spPr>
        <p:txBody>
          <a:bodyPr/>
          <a:lstStyle/>
          <a:p>
            <a:fld id="{28EDF0E6-5BD4-7246-AE14-CBB502D34781}" type="datetime3">
              <a:rPr lang="sv-SE" smtClean="0"/>
              <a:t>17-06-05</a:t>
            </a:fld>
            <a:endParaRPr lang="sv-SE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7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7"/>
            <a:ext cx="5969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1427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7"/>
            <a:ext cx="1963534" cy="365125"/>
          </a:xfrm>
          <a:prstGeom prst="rect">
            <a:avLst/>
          </a:prstGeom>
        </p:spPr>
        <p:txBody>
          <a:bodyPr/>
          <a:lstStyle/>
          <a:p>
            <a:fld id="{5CBA5DBA-0067-2949-A334-72F8010908A7}" type="datetime3">
              <a:rPr lang="sv-SE" smtClean="0"/>
              <a:t>17-06-05</a:t>
            </a:fld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7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7"/>
            <a:ext cx="5969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8612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7"/>
            <a:ext cx="1963534" cy="365125"/>
          </a:xfrm>
          <a:prstGeom prst="rect">
            <a:avLst/>
          </a:prstGeom>
        </p:spPr>
        <p:txBody>
          <a:bodyPr/>
          <a:lstStyle/>
          <a:p>
            <a:fld id="{FB34EF31-23A4-124F-A883-B0EFA7E03EA2}" type="datetime3">
              <a:rPr lang="sv-SE" smtClean="0"/>
              <a:t>17-06-05</a:t>
            </a:fld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7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7"/>
            <a:ext cx="5969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775669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/>
          </p:nvPr>
        </p:nvSpPr>
        <p:spPr>
          <a:xfrm>
            <a:off x="1187451" y="275036"/>
            <a:ext cx="7848600" cy="585073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844A9-356C-4DD6-9CB5-DE708412CD7A}" type="datetime1">
              <a:rPr lang="sv-SE"/>
              <a:pPr>
                <a:defRPr/>
              </a:pPr>
              <a:t>2017-06-05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611563" y="65532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0A949-B604-4864-BE11-1A4563B8D56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317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266700" y="241300"/>
            <a:ext cx="8636000" cy="5702300"/>
          </a:xfrm>
          <a:solidFill>
            <a:srgbClr val="F8B247"/>
          </a:solidFill>
          <a:ln>
            <a:noFill/>
          </a:ln>
          <a:effectLst/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47714" y="1828800"/>
            <a:ext cx="4230687" cy="3657600"/>
          </a:xfrm>
          <a:solidFill>
            <a:schemeClr val="bg1"/>
          </a:solidFill>
          <a:ln>
            <a:noFill/>
          </a:ln>
          <a:effectLst/>
        </p:spPr>
        <p:txBody>
          <a:bodyPr lIns="179984" tIns="179984" rIns="179984" bIns="179984" anchor="ctr">
            <a:noAutofit/>
          </a:bodyPr>
          <a:lstStyle>
            <a:lvl1pPr algn="l">
              <a:defRPr sz="2800" b="0" cap="none">
                <a:solidFill>
                  <a:srgbClr val="979797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Rubrik 1"/>
          <p:cNvSpPr txBox="1">
            <a:spLocks/>
          </p:cNvSpPr>
          <p:nvPr userDrawn="1"/>
        </p:nvSpPr>
        <p:spPr>
          <a:xfrm>
            <a:off x="7018560" y="506303"/>
            <a:ext cx="2125441" cy="18375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lIns="179984" tIns="179984" rIns="179984" bIns="179984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i="0" kern="1200" cap="none">
                <a:solidFill>
                  <a:srgbClr val="979797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sv-SE" sz="1800" dirty="0"/>
              <a:t>KLICKA HÄR FÖR ATT ÄNDRA FORMAT</a:t>
            </a:r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7"/>
            <a:ext cx="1963534" cy="365125"/>
          </a:xfrm>
          <a:prstGeom prst="rect">
            <a:avLst/>
          </a:prstGeom>
        </p:spPr>
        <p:txBody>
          <a:bodyPr/>
          <a:lstStyle/>
          <a:p>
            <a:fld id="{813FAF96-99C5-7C4B-AEC1-EB169988BDFF}" type="datetime3">
              <a:rPr lang="sv-SE" smtClean="0"/>
              <a:t>17-06-05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7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7"/>
            <a:ext cx="5969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247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254000" y="215900"/>
            <a:ext cx="8640000" cy="5702300"/>
          </a:xfrm>
          <a:prstGeom prst="rect">
            <a:avLst/>
          </a:prstGeom>
          <a:solidFill>
            <a:srgbClr val="F8B2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712416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Arial"/>
                <a:cs typeface="Arial"/>
              </a:defRPr>
            </a:lvl1pPr>
            <a:lvl2pPr marL="457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7"/>
            <a:ext cx="1963534" cy="365125"/>
          </a:xfrm>
          <a:prstGeom prst="rect">
            <a:avLst/>
          </a:prstGeom>
        </p:spPr>
        <p:txBody>
          <a:bodyPr/>
          <a:lstStyle/>
          <a:p>
            <a:fld id="{4352022A-463C-BF41-B12B-D5B4E926AFED}" type="datetime3">
              <a:rPr lang="sv-SE" smtClean="0"/>
              <a:t>17-06-05</a:t>
            </a:fld>
            <a:endParaRPr lang="sv-SE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7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7"/>
            <a:ext cx="5969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5622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7"/>
            <a:ext cx="1963534" cy="365125"/>
          </a:xfrm>
          <a:prstGeom prst="rect">
            <a:avLst/>
          </a:prstGeom>
        </p:spPr>
        <p:txBody>
          <a:bodyPr/>
          <a:lstStyle/>
          <a:p>
            <a:fld id="{2737ACB0-8B2A-1047-855D-99B547B14759}" type="datetime3">
              <a:rPr lang="sv-SE" smtClean="0"/>
              <a:t>17-06-05</a:t>
            </a:fld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7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7"/>
            <a:ext cx="5969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404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254000" y="215900"/>
            <a:ext cx="8640000" cy="5702300"/>
          </a:xfrm>
          <a:prstGeom prst="rect">
            <a:avLst/>
          </a:prstGeom>
          <a:solidFill>
            <a:srgbClr val="EB7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solidFill>
                  <a:srgbClr val="FFFFFF"/>
                </a:solidFill>
              </a:defRPr>
            </a:lvl1pPr>
            <a:lvl2pPr>
              <a:defRPr b="0">
                <a:solidFill>
                  <a:srgbClr val="FFFFFF"/>
                </a:solidFill>
              </a:defRPr>
            </a:lvl2pPr>
            <a:lvl3pPr>
              <a:defRPr b="0">
                <a:solidFill>
                  <a:srgbClr val="FFFFFF"/>
                </a:solidFill>
              </a:defRPr>
            </a:lvl3pPr>
            <a:lvl4pPr>
              <a:defRPr b="0">
                <a:solidFill>
                  <a:srgbClr val="FFFFFF"/>
                </a:solidFill>
              </a:defRPr>
            </a:lvl4pPr>
            <a:lvl5pPr>
              <a:defRPr b="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7"/>
            <a:ext cx="1963534" cy="365125"/>
          </a:xfrm>
          <a:prstGeom prst="rect">
            <a:avLst/>
          </a:prstGeom>
        </p:spPr>
        <p:txBody>
          <a:bodyPr/>
          <a:lstStyle/>
          <a:p>
            <a:fld id="{F0A922A4-0CA0-CD47-A037-85DC9A8F37A7}" type="datetime3">
              <a:rPr lang="sv-SE" smtClean="0"/>
              <a:t>17-06-05</a:t>
            </a:fld>
            <a:endParaRPr lang="sv-SE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7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7"/>
            <a:ext cx="5969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94498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254000" y="215900"/>
            <a:ext cx="8640000" cy="5702300"/>
          </a:xfrm>
          <a:prstGeom prst="rect">
            <a:avLst/>
          </a:prstGeom>
          <a:solidFill>
            <a:srgbClr val="F7B2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solidFill>
                  <a:srgbClr val="FFFFFF"/>
                </a:solidFill>
              </a:defRPr>
            </a:lvl1pPr>
            <a:lvl2pPr>
              <a:defRPr b="0">
                <a:solidFill>
                  <a:srgbClr val="FFFFFF"/>
                </a:solidFill>
              </a:defRPr>
            </a:lvl2pPr>
            <a:lvl3pPr>
              <a:defRPr b="0">
                <a:solidFill>
                  <a:srgbClr val="FFFFFF"/>
                </a:solidFill>
              </a:defRPr>
            </a:lvl3pPr>
            <a:lvl4pPr>
              <a:defRPr b="0">
                <a:solidFill>
                  <a:srgbClr val="FFFFFF"/>
                </a:solidFill>
              </a:defRPr>
            </a:lvl4pPr>
            <a:lvl5pPr>
              <a:defRPr b="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7"/>
            <a:ext cx="1963534" cy="365125"/>
          </a:xfrm>
          <a:prstGeom prst="rect">
            <a:avLst/>
          </a:prstGeom>
        </p:spPr>
        <p:txBody>
          <a:bodyPr/>
          <a:lstStyle/>
          <a:p>
            <a:fld id="{4C2DA9A2-ED9D-6048-9A98-4726744589FE}" type="datetime3">
              <a:rPr lang="sv-SE" smtClean="0"/>
              <a:t>17-06-05</a:t>
            </a:fld>
            <a:endParaRPr lang="sv-SE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7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7"/>
            <a:ext cx="5969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252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innehåll 2 bilder stå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796632" y="353202"/>
            <a:ext cx="4890168" cy="11430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796632" y="1534731"/>
            <a:ext cx="4890168" cy="45259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281240" y="274638"/>
            <a:ext cx="3140821" cy="3128217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9"/>
          <p:cNvSpPr>
            <a:spLocks noGrp="1"/>
          </p:cNvSpPr>
          <p:nvPr>
            <p:ph type="pic" sz="quarter" idx="14"/>
          </p:nvPr>
        </p:nvSpPr>
        <p:spPr>
          <a:xfrm>
            <a:off x="281240" y="3456327"/>
            <a:ext cx="3140821" cy="314082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11899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och innehåll 3 bilder ligg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0927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457201" y="3676485"/>
            <a:ext cx="2697747" cy="2299201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3223127" y="3676485"/>
            <a:ext cx="2697747" cy="2299201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5989054" y="3676485"/>
            <a:ext cx="2697747" cy="2299201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7"/>
            <a:ext cx="1963534" cy="365125"/>
          </a:xfrm>
          <a:prstGeom prst="rect">
            <a:avLst/>
          </a:prstGeom>
        </p:spPr>
        <p:txBody>
          <a:bodyPr/>
          <a:lstStyle/>
          <a:p>
            <a:fld id="{ED14ED01-FCED-C746-9C8B-12D97C98B67C}" type="datetime3">
              <a:rPr lang="sv-SE" smtClean="0"/>
              <a:t>17-06-05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7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7"/>
            <a:ext cx="5969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3652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>
            <a:normAutofit/>
          </a:bodyPr>
          <a:lstStyle>
            <a:lvl1pPr algn="ctr">
              <a:defRPr sz="3200" b="1" cap="all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16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7"/>
            <a:ext cx="1963534" cy="365125"/>
          </a:xfrm>
          <a:prstGeom prst="rect">
            <a:avLst/>
          </a:prstGeom>
        </p:spPr>
        <p:txBody>
          <a:bodyPr/>
          <a:lstStyle/>
          <a:p>
            <a:fld id="{FD6A7B2E-7649-6E42-9A03-E0C8AEDD87C6}" type="datetime3">
              <a:rPr lang="sv-SE" smtClean="0"/>
              <a:t>17-06-05</a:t>
            </a:fld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7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7"/>
            <a:ext cx="5969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004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71501" y="340109"/>
            <a:ext cx="7988300" cy="1143000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71501" y="1521637"/>
            <a:ext cx="7988300" cy="4525963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8" name="Bildobjekt 7" descr="Energiforsk-logo.png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54950"/>
            <a:ext cx="2136676" cy="479213"/>
          </a:xfrm>
          <a:prstGeom prst="rect">
            <a:avLst/>
          </a:prstGeom>
        </p:spPr>
      </p:pic>
      <p:sp>
        <p:nvSpPr>
          <p:cNvPr id="12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390333" y="6290847"/>
            <a:ext cx="1963534" cy="365125"/>
          </a:xfrm>
          <a:prstGeom prst="rect">
            <a:avLst/>
          </a:prstGeom>
        </p:spPr>
        <p:txBody>
          <a:bodyPr lIns="91432" tIns="45716" rIns="91432" bIns="45716" anchor="ctr"/>
          <a:lstStyle>
            <a:lvl1pPr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defRPr>
            </a:lvl1pPr>
          </a:lstStyle>
          <a:p>
            <a:fld id="{45E0DA4C-8AD7-F14C-94B4-F87D430A1DA0}" type="datetime3">
              <a:rPr lang="sv-SE" smtClean="0"/>
              <a:t>17-06-05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9262" y="6290847"/>
            <a:ext cx="3691072" cy="365125"/>
          </a:xfrm>
          <a:prstGeom prst="rect">
            <a:avLst/>
          </a:prstGeom>
        </p:spPr>
        <p:txBody>
          <a:bodyPr lIns="91432" tIns="45716" rIns="91432" bIns="45716" anchor="ctr"/>
          <a:lstStyle>
            <a:lvl1pPr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7"/>
            <a:ext cx="5969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 b="1">
                <a:solidFill>
                  <a:srgbClr val="F7B24B"/>
                </a:solidFill>
                <a:latin typeface="Calibri"/>
                <a:cs typeface="Calibri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5501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5" r:id="rId2"/>
    <p:sldLayoutId id="2147483649" r:id="rId3"/>
    <p:sldLayoutId id="2147483650" r:id="rId4"/>
    <p:sldLayoutId id="2147483664" r:id="rId5"/>
    <p:sldLayoutId id="2147483666" r:id="rId6"/>
    <p:sldLayoutId id="2147483661" r:id="rId7"/>
    <p:sldLayoutId id="2147483663" r:id="rId8"/>
    <p:sldLayoutId id="2147483660" r:id="rId9"/>
    <p:sldLayoutId id="2147483652" r:id="rId10"/>
    <p:sldLayoutId id="2147483653" r:id="rId11"/>
    <p:sldLayoutId id="2147483654" r:id="rId12"/>
    <p:sldLayoutId id="2147483655" r:id="rId13"/>
    <p:sldLayoutId id="2147483662" r:id="rId14"/>
    <p:sldLayoutId id="2147483656" r:id="rId15"/>
    <p:sldLayoutId id="2147483657" r:id="rId16"/>
    <p:sldLayoutId id="2147483658" r:id="rId17"/>
    <p:sldLayoutId id="2147483659" r:id="rId18"/>
    <p:sldLayoutId id="2147483667" r:id="rId19"/>
  </p:sldLayoutIdLst>
  <p:hf hdr="0" ftr="0" dt="0"/>
  <p:txStyles>
    <p:titleStyle>
      <a:lvl1pPr algn="l" defTabSz="457160" rtl="0" eaLnBrk="1" latinLnBrk="0" hangingPunct="1">
        <a:spcBef>
          <a:spcPct val="0"/>
        </a:spcBef>
        <a:buNone/>
        <a:defRPr sz="3800" b="1" i="0" kern="1200">
          <a:solidFill>
            <a:schemeClr val="tx2"/>
          </a:solidFill>
          <a:latin typeface="Calibri"/>
          <a:ea typeface="+mj-ea"/>
          <a:cs typeface="Calibri"/>
        </a:defRPr>
      </a:lvl1pPr>
    </p:titleStyle>
    <p:bodyStyle>
      <a:lvl1pPr marL="342869" indent="-342869" algn="l" defTabSz="45716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alibri"/>
          <a:ea typeface="+mn-ea"/>
          <a:cs typeface="Calibri"/>
        </a:defRPr>
      </a:lvl1pPr>
      <a:lvl2pPr marL="742884" indent="-285725" algn="l" defTabSz="45716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142898" indent="-228580" algn="l" defTabSz="45716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Calibri"/>
          <a:ea typeface="+mn-ea"/>
          <a:cs typeface="Calibri"/>
        </a:defRPr>
      </a:lvl3pPr>
      <a:lvl4pPr marL="1600058" indent="-228580" algn="l" defTabSz="45716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Calibri"/>
          <a:ea typeface="+mn-ea"/>
          <a:cs typeface="Calibri"/>
        </a:defRPr>
      </a:lvl4pPr>
      <a:lvl5pPr marL="2057217" indent="-228580" algn="l" defTabSz="45716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Calibri"/>
          <a:ea typeface="+mn-ea"/>
          <a:cs typeface="Calibri"/>
        </a:defRPr>
      </a:lvl5pPr>
      <a:lvl6pPr marL="2514377" indent="-228580" algn="l" defTabSz="45716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6" indent="-228580" algn="l" defTabSz="45716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5" indent="-228580" algn="l" defTabSz="45716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5" indent="-228580" algn="l" defTabSz="45716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0" algn="l" defTabSz="457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9" algn="l" defTabSz="457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8" algn="l" defTabSz="457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8" algn="l" defTabSz="457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7" algn="l" defTabSz="457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7" algn="l" defTabSz="457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6" algn="l" defTabSz="457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5" algn="l" defTabSz="457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ergiforsk.se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bild 4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9" b="999"/>
          <a:stretch>
            <a:fillRect/>
          </a:stretch>
        </p:blipFill>
        <p:spPr>
          <a:xfrm>
            <a:off x="266700" y="241300"/>
            <a:ext cx="8636000" cy="5619569"/>
          </a:xfr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132114" y="1828799"/>
            <a:ext cx="6905897" cy="2459015"/>
          </a:xfrm>
        </p:spPr>
        <p:txBody>
          <a:bodyPr/>
          <a:lstStyle/>
          <a:p>
            <a:pPr algn="ctr"/>
            <a:r>
              <a:rPr lang="sv-SE" dirty="0"/>
              <a:t>Programkonferens Samverkansprogram</a:t>
            </a:r>
            <a:br>
              <a:rPr lang="sv-SE" dirty="0"/>
            </a:br>
            <a:br>
              <a:rPr lang="sv-SE" dirty="0"/>
            </a:br>
            <a:endParaRPr lang="sv-SE" dirty="0">
              <a:latin typeface="Calibri"/>
              <a:cs typeface="Calibri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idx="1"/>
          </p:nvPr>
        </p:nvSpPr>
        <p:spPr>
          <a:xfrm>
            <a:off x="2475706" y="2824061"/>
            <a:ext cx="4217987" cy="1500187"/>
          </a:xfrm>
        </p:spPr>
        <p:txBody>
          <a:bodyPr/>
          <a:lstStyle/>
          <a:p>
            <a:r>
              <a:rPr lang="sv-SE" dirty="0">
                <a:latin typeface="Calibri"/>
                <a:cs typeface="Calibri"/>
              </a:rPr>
              <a:t>8–9/6 2017, Clarion </a:t>
            </a:r>
            <a:r>
              <a:rPr lang="sv-SE" dirty="0" err="1">
                <a:latin typeface="Calibri"/>
                <a:cs typeface="Calibri"/>
              </a:rPr>
              <a:t>Hotel</a:t>
            </a:r>
            <a:r>
              <a:rPr lang="sv-SE" dirty="0">
                <a:latin typeface="Calibri"/>
                <a:cs typeface="Calibri"/>
              </a:rPr>
              <a:t> Post, Göteborg</a:t>
            </a:r>
          </a:p>
        </p:txBody>
      </p:sp>
      <p:pic>
        <p:nvPicPr>
          <p:cNvPr id="6" name="Bildobjekt 5" descr="C:\Users\anton\AppData\Local\Microsoft\Windows\INetCache\Content.Word\Energigasteknik-Logo-High-15111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155" y="2642554"/>
            <a:ext cx="5760720" cy="88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Bildobjekt 6" descr="http://www.energimyndigheten.se/globalassets/om-oss/jpg-emh_logotyp_cmyk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85" y="5973224"/>
            <a:ext cx="3104515" cy="6559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1360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1500" y="135390"/>
            <a:ext cx="7988300" cy="1143000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Welcome</a:t>
            </a:r>
            <a:br>
              <a:rPr lang="sv-SE" dirty="0"/>
            </a:br>
            <a:r>
              <a:rPr lang="sv-SE" sz="2200" dirty="0"/>
              <a:t>to </a:t>
            </a:r>
            <a:r>
              <a:rPr lang="en-US" sz="2200" dirty="0"/>
              <a:t>the concluding program conference on Energy gas technology!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1500" y="1521637"/>
            <a:ext cx="8189727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/>
              <a:t>A synthesis of results that have been produced within the framework of the program </a:t>
            </a:r>
          </a:p>
          <a:p>
            <a:r>
              <a:rPr lang="en-US" sz="1600" dirty="0"/>
              <a:t>32 research projects </a:t>
            </a:r>
          </a:p>
          <a:p>
            <a:r>
              <a:rPr lang="en-US" sz="1600" dirty="0"/>
              <a:t>The program has:</a:t>
            </a:r>
          </a:p>
          <a:p>
            <a:pPr lvl="1"/>
            <a:r>
              <a:rPr lang="en-US" sz="1400" dirty="0"/>
              <a:t>Created and spread knowledge about energy gases </a:t>
            </a:r>
          </a:p>
          <a:p>
            <a:pPr lvl="1"/>
            <a:r>
              <a:rPr lang="en-US" sz="1400" dirty="0"/>
              <a:t>Strengthen the competitiveness for Swedish industry</a:t>
            </a:r>
          </a:p>
          <a:p>
            <a:r>
              <a:rPr lang="en-US" sz="1600" dirty="0"/>
              <a:t>Increase the understanding of how the energy system is linked together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i="1" dirty="0"/>
              <a:t>Four years of intense research activities on energy gases is concluded with this program conference.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 err="1"/>
              <a:t>Biodrivmedel</a:t>
            </a:r>
            <a:r>
              <a:rPr lang="en-US" sz="1600" dirty="0"/>
              <a:t> </a:t>
            </a:r>
            <a:r>
              <a:rPr lang="en-US" sz="1600" dirty="0" err="1"/>
              <a:t>för</a:t>
            </a:r>
            <a:r>
              <a:rPr lang="en-US" sz="1600" dirty="0"/>
              <a:t> </a:t>
            </a:r>
            <a:r>
              <a:rPr lang="en-US" sz="1600" dirty="0" err="1"/>
              <a:t>Sverige</a:t>
            </a:r>
            <a:r>
              <a:rPr lang="en-US" sz="1600" dirty="0"/>
              <a:t> 2030 </a:t>
            </a:r>
          </a:p>
          <a:p>
            <a:r>
              <a:rPr lang="en-US" sz="1600" dirty="0" err="1"/>
              <a:t>Gasakademin</a:t>
            </a:r>
            <a:r>
              <a:rPr lang="en-US" sz="1600" dirty="0"/>
              <a:t> 2017 </a:t>
            </a:r>
          </a:p>
          <a:p>
            <a:r>
              <a:rPr lang="en-US" sz="1600" dirty="0"/>
              <a:t>Forthcoming major initiatives on:</a:t>
            </a:r>
          </a:p>
          <a:p>
            <a:pPr lvl="1"/>
            <a:r>
              <a:rPr lang="en-US" sz="1400" dirty="0"/>
              <a:t>Hydrogen</a:t>
            </a:r>
          </a:p>
          <a:p>
            <a:pPr lvl="1"/>
            <a:r>
              <a:rPr lang="en-US" sz="1400" dirty="0"/>
              <a:t>Behavior on the selection of fuels</a:t>
            </a:r>
          </a:p>
          <a:p>
            <a:pPr lvl="1"/>
            <a:r>
              <a:rPr lang="en-US" sz="1400" dirty="0"/>
              <a:t>Distribution-and storage of gases</a:t>
            </a:r>
          </a:p>
          <a:p>
            <a:pPr marL="0" indent="0">
              <a:buNone/>
            </a:pPr>
            <a:r>
              <a:rPr lang="en-US" sz="1600" i="1" dirty="0"/>
              <a:t>Check: </a:t>
            </a:r>
            <a:r>
              <a:rPr lang="en-US" sz="1600" i="1" dirty="0">
                <a:hlinkClick r:id="rId2"/>
              </a:rPr>
              <a:t>www.Energiforsk.se</a:t>
            </a:r>
            <a:endParaRPr lang="en-US" sz="1600" i="1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We welcome you to the concluding program conference on energy gas technology!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sv-SE" sz="1600" dirty="0"/>
          </a:p>
          <a:p>
            <a:endParaRPr lang="sv-SE" sz="1600" dirty="0"/>
          </a:p>
          <a:p>
            <a:pPr marL="0" indent="0">
              <a:buNone/>
            </a:pPr>
            <a:endParaRPr lang="sv-SE" sz="16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1A18F7-CDE8-6B46-A8CC-96A2E6030865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7532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1501" y="187946"/>
            <a:ext cx="7988300" cy="304325"/>
          </a:xfrm>
        </p:spPr>
        <p:txBody>
          <a:bodyPr>
            <a:normAutofit fontScale="90000"/>
          </a:bodyPr>
          <a:lstStyle/>
          <a:p>
            <a:pPr algn="r"/>
            <a:r>
              <a:rPr lang="sv-SE" dirty="0"/>
              <a:t>Agenda: Day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3550" y="340108"/>
            <a:ext cx="8189727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100" dirty="0"/>
              <a:t>9.30 	</a:t>
            </a:r>
            <a:r>
              <a:rPr lang="sv-SE" sz="1100" b="1" dirty="0" err="1"/>
              <a:t>Registration</a:t>
            </a:r>
            <a:endParaRPr lang="sv-SE" sz="1100" dirty="0"/>
          </a:p>
          <a:p>
            <a:pPr marL="0" indent="0">
              <a:buNone/>
            </a:pPr>
            <a:r>
              <a:rPr lang="sv-SE" sz="1100" dirty="0"/>
              <a:t>10.00 	</a:t>
            </a:r>
            <a:r>
              <a:rPr lang="sv-SE" sz="1100" b="1" dirty="0" err="1"/>
              <a:t>Welcome</a:t>
            </a:r>
            <a:br>
              <a:rPr lang="sv-SE" sz="1100" b="1" dirty="0"/>
            </a:br>
            <a:r>
              <a:rPr lang="sv-SE" sz="1100" dirty="0"/>
              <a:t>	</a:t>
            </a:r>
            <a:r>
              <a:rPr lang="sv-SE" sz="1100" i="1" dirty="0"/>
              <a:t>Anton Fagerström </a:t>
            </a:r>
            <a:r>
              <a:rPr lang="sv-SE" sz="1100" i="1" dirty="0" err="1"/>
              <a:t>Energiforsk</a:t>
            </a:r>
            <a:r>
              <a:rPr lang="sv-SE" sz="1100" i="1" dirty="0"/>
              <a:t>, Kalle Svensson, Energimyndigheten	</a:t>
            </a:r>
            <a:endParaRPr lang="sv-SE" sz="1100" dirty="0"/>
          </a:p>
          <a:p>
            <a:pPr marL="0" indent="0">
              <a:buNone/>
            </a:pPr>
            <a:r>
              <a:rPr lang="sv-SE" sz="1100" dirty="0"/>
              <a:t>10.15	</a:t>
            </a:r>
            <a:r>
              <a:rPr lang="sv-SE" sz="1100" b="1" dirty="0"/>
              <a:t>The </a:t>
            </a:r>
            <a:r>
              <a:rPr lang="sv-SE" sz="1100" b="1" dirty="0" err="1"/>
              <a:t>main</a:t>
            </a:r>
            <a:r>
              <a:rPr lang="sv-SE" sz="1100" b="1" dirty="0"/>
              <a:t> </a:t>
            </a:r>
            <a:r>
              <a:rPr lang="sv-SE" sz="1100" b="1" dirty="0" err="1"/>
              <a:t>biofuels</a:t>
            </a:r>
            <a:r>
              <a:rPr lang="sv-SE" sz="1100" b="1" dirty="0"/>
              <a:t> </a:t>
            </a:r>
            <a:r>
              <a:rPr lang="sv-SE" sz="1100" b="1" dirty="0" err="1"/>
              <a:t>related</a:t>
            </a:r>
            <a:r>
              <a:rPr lang="sv-SE" sz="1100" b="1" dirty="0"/>
              <a:t> research </a:t>
            </a:r>
            <a:r>
              <a:rPr lang="sv-SE" sz="1100" b="1" dirty="0" err="1"/>
              <a:t>activities</a:t>
            </a:r>
            <a:r>
              <a:rPr lang="sv-SE" sz="1100" b="1" dirty="0"/>
              <a:t> </a:t>
            </a:r>
            <a:r>
              <a:rPr lang="sv-SE" sz="1100" b="1" dirty="0" err="1"/>
              <a:t>currently</a:t>
            </a:r>
            <a:r>
              <a:rPr lang="sv-SE" sz="1100" b="1" dirty="0"/>
              <a:t> </a:t>
            </a:r>
            <a:r>
              <a:rPr lang="sv-SE" sz="1100" b="1" dirty="0" err="1"/>
              <a:t>funded</a:t>
            </a:r>
            <a:r>
              <a:rPr lang="sv-SE" sz="1100" b="1" dirty="0"/>
              <a:t> by the Swedish Energy Agency</a:t>
            </a:r>
            <a:br>
              <a:rPr lang="sv-SE" sz="1100" dirty="0"/>
            </a:br>
            <a:r>
              <a:rPr lang="sv-SE" sz="1100" dirty="0"/>
              <a:t>	</a:t>
            </a:r>
            <a:r>
              <a:rPr lang="sv-SE" sz="1100" i="1" dirty="0"/>
              <a:t>Jonas Lindmark, Energimyndigheten</a:t>
            </a:r>
            <a:r>
              <a:rPr lang="sv-SE" sz="1100" dirty="0"/>
              <a:t>	</a:t>
            </a:r>
          </a:p>
          <a:p>
            <a:pPr marL="0" indent="0">
              <a:buNone/>
            </a:pPr>
            <a:r>
              <a:rPr lang="sv-SE" sz="1100" dirty="0"/>
              <a:t>10.30	</a:t>
            </a:r>
            <a:r>
              <a:rPr lang="sv-SE" sz="1100" b="1" dirty="0" err="1"/>
              <a:t>Key</a:t>
            </a:r>
            <a:r>
              <a:rPr lang="sv-SE" sz="1100" b="1" dirty="0"/>
              <a:t>-note: An </a:t>
            </a:r>
            <a:r>
              <a:rPr lang="sv-SE" sz="1100" b="1" dirty="0" err="1"/>
              <a:t>outlook</a:t>
            </a:r>
            <a:r>
              <a:rPr lang="sv-SE" sz="1100" b="1" dirty="0"/>
              <a:t> </a:t>
            </a:r>
            <a:r>
              <a:rPr lang="sv-SE" sz="1100" b="1" dirty="0" err="1"/>
              <a:t>of</a:t>
            </a:r>
            <a:r>
              <a:rPr lang="sv-SE" sz="1100" b="1" dirty="0"/>
              <a:t> </a:t>
            </a:r>
            <a:r>
              <a:rPr lang="sv-SE" sz="1100" b="1" dirty="0" err="1"/>
              <a:t>where</a:t>
            </a:r>
            <a:r>
              <a:rPr lang="sv-SE" sz="1100" b="1" dirty="0"/>
              <a:t> </a:t>
            </a:r>
            <a:r>
              <a:rPr lang="sv-SE" sz="1100" b="1" dirty="0" err="1"/>
              <a:t>climate</a:t>
            </a:r>
            <a:r>
              <a:rPr lang="sv-SE" sz="1100" b="1" dirty="0"/>
              <a:t>, </a:t>
            </a:r>
            <a:r>
              <a:rPr lang="sv-SE" sz="1100" b="1" dirty="0" err="1"/>
              <a:t>energy</a:t>
            </a:r>
            <a:r>
              <a:rPr lang="sv-SE" sz="1100" b="1" dirty="0"/>
              <a:t> and transport </a:t>
            </a:r>
            <a:r>
              <a:rPr lang="sv-SE" sz="1100" b="1" dirty="0" err="1"/>
              <a:t>issues</a:t>
            </a:r>
            <a:r>
              <a:rPr lang="sv-SE" sz="1100" b="1" dirty="0"/>
              <a:t> </a:t>
            </a:r>
            <a:r>
              <a:rPr lang="sv-SE" sz="1100" b="1" dirty="0" err="1"/>
              <a:t>are</a:t>
            </a:r>
            <a:r>
              <a:rPr lang="sv-SE" sz="1100" b="1" dirty="0"/>
              <a:t> </a:t>
            </a:r>
            <a:r>
              <a:rPr lang="sv-SE" sz="1100" b="1" dirty="0" err="1"/>
              <a:t>heading</a:t>
            </a:r>
            <a:br>
              <a:rPr lang="sv-SE" sz="1100" dirty="0"/>
            </a:br>
            <a:r>
              <a:rPr lang="sv-SE" sz="1100" dirty="0"/>
              <a:t>	</a:t>
            </a:r>
            <a:r>
              <a:rPr lang="sv-SE" sz="1100" i="1" dirty="0"/>
              <a:t>Mattias Goldmann, </a:t>
            </a:r>
            <a:r>
              <a:rPr lang="sv-SE" sz="1100" i="1" dirty="0" err="1"/>
              <a:t>Fores</a:t>
            </a:r>
            <a:endParaRPr lang="sv-SE" sz="1100" dirty="0"/>
          </a:p>
          <a:p>
            <a:pPr marL="0" indent="0">
              <a:buNone/>
            </a:pPr>
            <a:r>
              <a:rPr lang="sv-SE" sz="1100" dirty="0"/>
              <a:t>11.00	</a:t>
            </a:r>
            <a:r>
              <a:rPr lang="sv-SE" sz="1100" b="1" dirty="0"/>
              <a:t>LPG from </a:t>
            </a:r>
            <a:r>
              <a:rPr lang="sv-SE" sz="1100" b="1" dirty="0" err="1"/>
              <a:t>waste</a:t>
            </a:r>
            <a:r>
              <a:rPr lang="sv-SE" sz="1100" b="1" dirty="0"/>
              <a:t> </a:t>
            </a:r>
            <a:r>
              <a:rPr lang="sv-SE" sz="1100" b="1" dirty="0" err="1"/>
              <a:t>products</a:t>
            </a:r>
            <a:br>
              <a:rPr lang="sv-SE" sz="1100" dirty="0"/>
            </a:br>
            <a:r>
              <a:rPr lang="sv-SE" sz="1100" dirty="0"/>
              <a:t>	</a:t>
            </a:r>
            <a:r>
              <a:rPr lang="sv-SE" sz="1100" i="1" dirty="0"/>
              <a:t>Christian Hulteberg, Lund University</a:t>
            </a:r>
            <a:endParaRPr lang="sv-SE" sz="1100" dirty="0"/>
          </a:p>
          <a:p>
            <a:pPr marL="0" indent="0">
              <a:buNone/>
            </a:pPr>
            <a:r>
              <a:rPr lang="sv-SE" sz="1100" dirty="0"/>
              <a:t>11.30	</a:t>
            </a:r>
            <a:r>
              <a:rPr lang="sv-SE" sz="1100" b="1" dirty="0"/>
              <a:t>Grass for biogas - </a:t>
            </a:r>
            <a:r>
              <a:rPr lang="sv-SE" sz="1100" b="1" dirty="0" err="1"/>
              <a:t>arable</a:t>
            </a:r>
            <a:r>
              <a:rPr lang="sv-SE" sz="1100" b="1" dirty="0"/>
              <a:t> land as a </a:t>
            </a:r>
            <a:r>
              <a:rPr lang="sv-SE" sz="1100" b="1" dirty="0" err="1"/>
              <a:t>carbon</a:t>
            </a:r>
            <a:r>
              <a:rPr lang="sv-SE" sz="1100" b="1" dirty="0"/>
              <a:t> sink</a:t>
            </a:r>
            <a:br>
              <a:rPr lang="sv-SE" sz="1100" dirty="0"/>
            </a:br>
            <a:r>
              <a:rPr lang="sv-SE" sz="1100" dirty="0"/>
              <a:t>	</a:t>
            </a:r>
            <a:r>
              <a:rPr lang="sv-SE" sz="1100" i="1" dirty="0"/>
              <a:t>Lovisa Björnsson, Lund University</a:t>
            </a:r>
            <a:endParaRPr lang="sv-SE" sz="1100" dirty="0"/>
          </a:p>
          <a:p>
            <a:pPr marL="0" indent="0">
              <a:buNone/>
            </a:pPr>
            <a:r>
              <a:rPr lang="sv-SE" sz="1100" dirty="0"/>
              <a:t>12.00	</a:t>
            </a:r>
            <a:r>
              <a:rPr lang="sv-SE" sz="1100" b="1" dirty="0"/>
              <a:t>Lunch</a:t>
            </a:r>
            <a:endParaRPr lang="sv-SE" sz="1100" dirty="0"/>
          </a:p>
          <a:p>
            <a:pPr marL="0" indent="0">
              <a:buNone/>
            </a:pPr>
            <a:r>
              <a:rPr lang="sv-SE" sz="1100" dirty="0"/>
              <a:t>13.00	</a:t>
            </a:r>
            <a:r>
              <a:rPr lang="sv-SE" sz="1100" b="1" dirty="0"/>
              <a:t>Hydrogen as </a:t>
            </a:r>
            <a:r>
              <a:rPr lang="sv-SE" sz="1100" b="1" dirty="0" err="1"/>
              <a:t>fuel</a:t>
            </a:r>
            <a:r>
              <a:rPr lang="sv-SE" sz="1100" b="1" dirty="0"/>
              <a:t> in gas </a:t>
            </a:r>
            <a:r>
              <a:rPr lang="sv-SE" sz="1100" b="1" dirty="0" err="1"/>
              <a:t>turbines</a:t>
            </a:r>
            <a:br>
              <a:rPr lang="sv-SE" sz="1100" dirty="0"/>
            </a:br>
            <a:r>
              <a:rPr lang="sv-SE" sz="1100" dirty="0"/>
              <a:t>	</a:t>
            </a:r>
            <a:r>
              <a:rPr lang="sv-SE" sz="1100" i="1" dirty="0"/>
              <a:t>Jenny Larfeldt, Siemens Industrial </a:t>
            </a:r>
            <a:r>
              <a:rPr lang="sv-SE" sz="1100" i="1" dirty="0" err="1"/>
              <a:t>Turbomachinery</a:t>
            </a:r>
            <a:r>
              <a:rPr lang="sv-SE" sz="1100" i="1" dirty="0"/>
              <a:t> AB</a:t>
            </a:r>
            <a:r>
              <a:rPr lang="sv-SE" sz="1100" dirty="0"/>
              <a:t> </a:t>
            </a:r>
          </a:p>
          <a:p>
            <a:pPr marL="0" indent="0">
              <a:buNone/>
            </a:pPr>
            <a:r>
              <a:rPr lang="sv-SE" sz="1100" dirty="0"/>
              <a:t>13.30	</a:t>
            </a:r>
            <a:r>
              <a:rPr lang="sv-SE" sz="1100" b="1" dirty="0" err="1"/>
              <a:t>Measurements</a:t>
            </a:r>
            <a:r>
              <a:rPr lang="sv-SE" sz="1100" b="1" dirty="0"/>
              <a:t> </a:t>
            </a:r>
            <a:r>
              <a:rPr lang="sv-SE" sz="1100" b="1" dirty="0" err="1"/>
              <a:t>of</a:t>
            </a:r>
            <a:r>
              <a:rPr lang="sv-SE" sz="1100" b="1" dirty="0"/>
              <a:t> </a:t>
            </a:r>
            <a:r>
              <a:rPr lang="sv-SE" sz="1100" b="1" dirty="0" err="1"/>
              <a:t>methane</a:t>
            </a:r>
            <a:r>
              <a:rPr lang="sv-SE" sz="1100" b="1" dirty="0"/>
              <a:t> emissions from biogas </a:t>
            </a:r>
            <a:r>
              <a:rPr lang="sv-SE" sz="1100" b="1" dirty="0" err="1"/>
              <a:t>production</a:t>
            </a:r>
            <a:br>
              <a:rPr lang="sv-SE" sz="1100" dirty="0"/>
            </a:br>
            <a:r>
              <a:rPr lang="sv-SE" sz="1100" dirty="0"/>
              <a:t>	</a:t>
            </a:r>
            <a:r>
              <a:rPr lang="sv-SE" sz="1100" i="1" dirty="0"/>
              <a:t>Johan Yngvesson, RISE</a:t>
            </a:r>
            <a:endParaRPr lang="sv-SE" sz="1100" dirty="0"/>
          </a:p>
          <a:p>
            <a:pPr marL="0" indent="0">
              <a:buNone/>
            </a:pPr>
            <a:r>
              <a:rPr lang="sv-SE" sz="1100" dirty="0"/>
              <a:t>14.00	</a:t>
            </a:r>
            <a:r>
              <a:rPr lang="sv-SE" sz="1100" b="1" dirty="0" err="1"/>
              <a:t>More</a:t>
            </a:r>
            <a:r>
              <a:rPr lang="sv-SE" sz="1100" b="1" dirty="0"/>
              <a:t> </a:t>
            </a:r>
            <a:r>
              <a:rPr lang="sv-SE" sz="1100" b="1" dirty="0" err="1"/>
              <a:t>efficient</a:t>
            </a:r>
            <a:r>
              <a:rPr lang="sv-SE" sz="1100" b="1" dirty="0"/>
              <a:t> </a:t>
            </a:r>
            <a:r>
              <a:rPr lang="sv-SE" sz="1100" b="1" dirty="0" err="1"/>
              <a:t>use</a:t>
            </a:r>
            <a:r>
              <a:rPr lang="sv-SE" sz="1100" b="1" dirty="0"/>
              <a:t> </a:t>
            </a:r>
            <a:r>
              <a:rPr lang="sv-SE" sz="1100" b="1" dirty="0" err="1"/>
              <a:t>of</a:t>
            </a:r>
            <a:r>
              <a:rPr lang="sv-SE" sz="1100" b="1" dirty="0"/>
              <a:t> biogas on </a:t>
            </a:r>
            <a:r>
              <a:rPr lang="sv-SE" sz="1100" b="1" dirty="0" err="1"/>
              <a:t>our</a:t>
            </a:r>
            <a:r>
              <a:rPr lang="sv-SE" sz="1100" b="1" dirty="0"/>
              <a:t> </a:t>
            </a:r>
            <a:r>
              <a:rPr lang="sv-SE" sz="1100" b="1" dirty="0" err="1"/>
              <a:t>waste</a:t>
            </a:r>
            <a:r>
              <a:rPr lang="sv-SE" sz="1100" b="1" dirty="0"/>
              <a:t> </a:t>
            </a:r>
            <a:r>
              <a:rPr lang="sv-SE" sz="1100" b="1" dirty="0" err="1"/>
              <a:t>water</a:t>
            </a:r>
            <a:r>
              <a:rPr lang="sv-SE" sz="1100" b="1" dirty="0"/>
              <a:t> </a:t>
            </a:r>
            <a:r>
              <a:rPr lang="sv-SE" sz="1100" b="1" dirty="0" err="1"/>
              <a:t>treatment</a:t>
            </a:r>
            <a:r>
              <a:rPr lang="sv-SE" sz="1100" b="1" dirty="0"/>
              <a:t> plants</a:t>
            </a:r>
            <a:br>
              <a:rPr lang="sv-SE" sz="1100" dirty="0"/>
            </a:br>
            <a:r>
              <a:rPr lang="sv-SE" sz="1100" dirty="0"/>
              <a:t>	</a:t>
            </a:r>
            <a:r>
              <a:rPr lang="sv-SE" sz="1100" i="1" dirty="0"/>
              <a:t>Anders Hjörnhede, RISE</a:t>
            </a:r>
            <a:endParaRPr lang="sv-SE" sz="1100" dirty="0"/>
          </a:p>
          <a:p>
            <a:pPr marL="0" indent="0">
              <a:buNone/>
            </a:pPr>
            <a:r>
              <a:rPr lang="sv-SE" sz="1100" dirty="0"/>
              <a:t>14.30	</a:t>
            </a:r>
            <a:r>
              <a:rPr lang="sv-SE" sz="1100" b="1" dirty="0" err="1"/>
              <a:t>Coffee</a:t>
            </a:r>
            <a:endParaRPr lang="sv-SE" sz="1100" dirty="0"/>
          </a:p>
          <a:p>
            <a:pPr marL="0" indent="0">
              <a:buNone/>
            </a:pPr>
            <a:r>
              <a:rPr lang="sv-SE" sz="1100" dirty="0"/>
              <a:t>15.00	</a:t>
            </a:r>
            <a:r>
              <a:rPr lang="sv-SE" sz="1100" b="1" dirty="0"/>
              <a:t>Fossil-</a:t>
            </a:r>
            <a:r>
              <a:rPr lang="sv-SE" sz="1100" b="1" dirty="0" err="1"/>
              <a:t>free</a:t>
            </a:r>
            <a:r>
              <a:rPr lang="sv-SE" sz="1100" b="1" dirty="0"/>
              <a:t> </a:t>
            </a:r>
            <a:r>
              <a:rPr lang="sv-SE" sz="1100" b="1" dirty="0" err="1"/>
              <a:t>tissue</a:t>
            </a:r>
            <a:r>
              <a:rPr lang="sv-SE" sz="1100" b="1" dirty="0"/>
              <a:t> </a:t>
            </a:r>
            <a:r>
              <a:rPr lang="sv-SE" sz="1100" b="1" dirty="0" err="1"/>
              <a:t>drying</a:t>
            </a:r>
            <a:r>
              <a:rPr lang="sv-SE" sz="1100" b="1" dirty="0"/>
              <a:t> - </a:t>
            </a:r>
            <a:r>
              <a:rPr lang="sv-SE" sz="1100" b="1" dirty="0" err="1"/>
              <a:t>feasibility</a:t>
            </a:r>
            <a:r>
              <a:rPr lang="sv-SE" sz="1100" b="1" dirty="0"/>
              <a:t> </a:t>
            </a:r>
            <a:r>
              <a:rPr lang="sv-SE" sz="1100" b="1" dirty="0" err="1"/>
              <a:t>study</a:t>
            </a:r>
            <a:br>
              <a:rPr lang="sv-SE" sz="1100" dirty="0"/>
            </a:br>
            <a:r>
              <a:rPr lang="sv-SE" sz="1100" dirty="0"/>
              <a:t>	</a:t>
            </a:r>
            <a:r>
              <a:rPr lang="sv-SE" sz="1100" i="1" dirty="0"/>
              <a:t>Lars Nilsson, Karlstad University</a:t>
            </a:r>
            <a:endParaRPr lang="sv-SE" sz="1100" dirty="0"/>
          </a:p>
          <a:p>
            <a:pPr marL="0" indent="0">
              <a:buNone/>
            </a:pPr>
            <a:r>
              <a:rPr lang="sv-SE" sz="1100" dirty="0"/>
              <a:t>15.20	</a:t>
            </a:r>
            <a:r>
              <a:rPr lang="sv-SE" sz="1100" b="1" dirty="0" err="1"/>
              <a:t>Content</a:t>
            </a:r>
            <a:r>
              <a:rPr lang="sv-SE" sz="1100" b="1" dirty="0"/>
              <a:t> </a:t>
            </a:r>
            <a:r>
              <a:rPr lang="sv-SE" sz="1100" b="1" dirty="0" err="1"/>
              <a:t>of</a:t>
            </a:r>
            <a:r>
              <a:rPr lang="sv-SE" sz="1100" b="1" dirty="0"/>
              <a:t> volatile </a:t>
            </a:r>
            <a:r>
              <a:rPr lang="sv-SE" sz="1100" b="1" dirty="0" err="1"/>
              <a:t>organic</a:t>
            </a:r>
            <a:r>
              <a:rPr lang="sv-SE" sz="1100" b="1" dirty="0"/>
              <a:t> </a:t>
            </a:r>
            <a:r>
              <a:rPr lang="sv-SE" sz="1100" b="1" dirty="0" err="1"/>
              <a:t>compounds</a:t>
            </a:r>
            <a:r>
              <a:rPr lang="sv-SE" sz="1100" b="1" dirty="0"/>
              <a:t> in process </a:t>
            </a:r>
            <a:r>
              <a:rPr lang="sv-SE" sz="1100" b="1" dirty="0" err="1"/>
              <a:t>water</a:t>
            </a:r>
            <a:r>
              <a:rPr lang="sv-SE" sz="1100" b="1" dirty="0"/>
              <a:t> from biogas </a:t>
            </a:r>
            <a:r>
              <a:rPr lang="sv-SE" sz="1100" b="1" dirty="0" err="1"/>
              <a:t>upgrading</a:t>
            </a:r>
            <a:r>
              <a:rPr lang="sv-SE" sz="1100" b="1" dirty="0"/>
              <a:t> </a:t>
            </a:r>
            <a:r>
              <a:rPr lang="sv-SE" sz="1100" b="1" dirty="0" err="1"/>
              <a:t>units</a:t>
            </a:r>
            <a:br>
              <a:rPr lang="sv-SE" sz="1100" dirty="0"/>
            </a:br>
            <a:r>
              <a:rPr lang="sv-SE" sz="1100" dirty="0"/>
              <a:t>	</a:t>
            </a:r>
            <a:r>
              <a:rPr lang="sv-SE" sz="1100" i="1" dirty="0"/>
              <a:t>Sören Nilsson </a:t>
            </a:r>
            <a:r>
              <a:rPr lang="sv-SE" sz="1100" i="1" dirty="0" err="1"/>
              <a:t>Påledal</a:t>
            </a:r>
            <a:r>
              <a:rPr lang="sv-SE" sz="1100" i="1" dirty="0"/>
              <a:t>, Tekniska Verken i Linköping</a:t>
            </a:r>
            <a:endParaRPr lang="sv-SE" sz="1100" dirty="0"/>
          </a:p>
          <a:p>
            <a:pPr marL="0" indent="0">
              <a:buNone/>
            </a:pPr>
            <a:r>
              <a:rPr lang="sv-SE" sz="1100" dirty="0"/>
              <a:t>15.40	</a:t>
            </a:r>
            <a:r>
              <a:rPr lang="sv-SE" sz="1100" b="1" dirty="0" err="1"/>
              <a:t>Gasification</a:t>
            </a:r>
            <a:r>
              <a:rPr lang="sv-SE" sz="1100" b="1" dirty="0"/>
              <a:t> </a:t>
            </a:r>
            <a:r>
              <a:rPr lang="sv-SE" sz="1100" b="1" dirty="0" err="1"/>
              <a:t>adjacent</a:t>
            </a:r>
            <a:r>
              <a:rPr lang="sv-SE" sz="1100" b="1" dirty="0"/>
              <a:t> to </a:t>
            </a:r>
            <a:r>
              <a:rPr lang="sv-SE" sz="1100" b="1" dirty="0" err="1"/>
              <a:t>existing</a:t>
            </a:r>
            <a:r>
              <a:rPr lang="sv-SE" sz="1100" b="1" dirty="0"/>
              <a:t> </a:t>
            </a:r>
            <a:r>
              <a:rPr lang="sv-SE" sz="1100" b="1" dirty="0" err="1"/>
              <a:t>forest</a:t>
            </a:r>
            <a:r>
              <a:rPr lang="sv-SE" sz="1100" b="1" dirty="0"/>
              <a:t> </a:t>
            </a:r>
            <a:r>
              <a:rPr lang="sv-SE" sz="1100" b="1" dirty="0" err="1"/>
              <a:t>industry</a:t>
            </a:r>
            <a:r>
              <a:rPr lang="sv-SE" sz="1100" b="1" dirty="0"/>
              <a:t> - A </a:t>
            </a:r>
            <a:r>
              <a:rPr lang="sv-SE" sz="1100" b="1" dirty="0" err="1"/>
              <a:t>value</a:t>
            </a:r>
            <a:r>
              <a:rPr lang="sv-SE" sz="1100" b="1" dirty="0"/>
              <a:t> </a:t>
            </a:r>
            <a:r>
              <a:rPr lang="sv-SE" sz="1100" b="1" dirty="0" err="1"/>
              <a:t>study</a:t>
            </a:r>
            <a:r>
              <a:rPr lang="sv-SE" sz="1100" b="1" dirty="0"/>
              <a:t> </a:t>
            </a:r>
            <a:r>
              <a:rPr lang="sv-SE" sz="1100" b="1" dirty="0" err="1"/>
              <a:t>of</a:t>
            </a:r>
            <a:r>
              <a:rPr lang="sv-SE" sz="1100" b="1" dirty="0"/>
              <a:t> </a:t>
            </a:r>
            <a:r>
              <a:rPr lang="sv-SE" sz="1100" b="1" dirty="0" err="1"/>
              <a:t>fuel</a:t>
            </a:r>
            <a:r>
              <a:rPr lang="sv-SE" sz="1100" b="1" dirty="0"/>
              <a:t> handling and </a:t>
            </a:r>
            <a:r>
              <a:rPr lang="sv-SE" sz="1100" b="1" dirty="0" err="1"/>
              <a:t>logistics</a:t>
            </a:r>
            <a:br>
              <a:rPr lang="sv-SE" sz="1100" b="1" dirty="0"/>
            </a:br>
            <a:r>
              <a:rPr lang="sv-SE" sz="1100" b="1" dirty="0"/>
              <a:t>	</a:t>
            </a:r>
            <a:r>
              <a:rPr lang="sv-SE" sz="1100" i="1" dirty="0"/>
              <a:t>Anna-Karin Jannasch, RISE</a:t>
            </a:r>
            <a:endParaRPr lang="sv-SE" sz="1100" dirty="0"/>
          </a:p>
          <a:p>
            <a:pPr marL="0" indent="0">
              <a:buNone/>
            </a:pPr>
            <a:r>
              <a:rPr lang="sv-SE" sz="1100" dirty="0"/>
              <a:t>16.00	</a:t>
            </a:r>
            <a:r>
              <a:rPr lang="sv-SE" sz="1100" b="1" dirty="0" err="1"/>
              <a:t>Increased</a:t>
            </a:r>
            <a:r>
              <a:rPr lang="sv-SE" sz="1100" b="1" dirty="0"/>
              <a:t> </a:t>
            </a:r>
            <a:r>
              <a:rPr lang="sv-SE" sz="1100" b="1" dirty="0" err="1"/>
              <a:t>yield</a:t>
            </a:r>
            <a:r>
              <a:rPr lang="sv-SE" sz="1100" b="1" dirty="0"/>
              <a:t> </a:t>
            </a:r>
            <a:r>
              <a:rPr lang="sv-SE" sz="1100" b="1" dirty="0" err="1"/>
              <a:t>of</a:t>
            </a:r>
            <a:r>
              <a:rPr lang="sv-SE" sz="1100" b="1" dirty="0"/>
              <a:t> biogas by post </a:t>
            </a:r>
            <a:r>
              <a:rPr lang="sv-SE" sz="1100" b="1" dirty="0" err="1"/>
              <a:t>treatment</a:t>
            </a:r>
            <a:r>
              <a:rPr lang="sv-SE" sz="1100" b="1" dirty="0"/>
              <a:t> </a:t>
            </a:r>
            <a:r>
              <a:rPr lang="sv-SE" sz="1100" b="1" dirty="0" err="1"/>
              <a:t>of</a:t>
            </a:r>
            <a:r>
              <a:rPr lang="sv-SE" sz="1100" b="1" dirty="0"/>
              <a:t> </a:t>
            </a:r>
            <a:r>
              <a:rPr lang="sv-SE" sz="1100" b="1" dirty="0" err="1"/>
              <a:t>residual</a:t>
            </a:r>
            <a:r>
              <a:rPr lang="sv-SE" sz="1100" b="1" dirty="0"/>
              <a:t> </a:t>
            </a:r>
            <a:r>
              <a:rPr lang="sv-SE" sz="1100" b="1" dirty="0" err="1"/>
              <a:t>sludge</a:t>
            </a:r>
            <a:br>
              <a:rPr lang="sv-SE" sz="1100" dirty="0"/>
            </a:br>
            <a:r>
              <a:rPr lang="sv-SE" sz="1100" dirty="0"/>
              <a:t>	</a:t>
            </a:r>
            <a:r>
              <a:rPr lang="sv-SE" sz="1100" i="1" dirty="0"/>
              <a:t>Eva Björkman, </a:t>
            </a:r>
            <a:r>
              <a:rPr lang="sv-SE" sz="1100" i="1" dirty="0" err="1"/>
              <a:t>Biokol</a:t>
            </a:r>
            <a:r>
              <a:rPr lang="sv-SE" sz="1100" i="1" dirty="0"/>
              <a:t> AB</a:t>
            </a:r>
            <a:endParaRPr lang="sv-SE" sz="1100" dirty="0"/>
          </a:p>
          <a:p>
            <a:pPr marL="0" indent="0">
              <a:buNone/>
            </a:pPr>
            <a:r>
              <a:rPr lang="sv-SE" sz="1100" dirty="0"/>
              <a:t>16.20	</a:t>
            </a:r>
            <a:r>
              <a:rPr lang="sv-SE" sz="1100" b="1" dirty="0" err="1"/>
              <a:t>Development</a:t>
            </a:r>
            <a:r>
              <a:rPr lang="sv-SE" sz="1100" b="1" dirty="0"/>
              <a:t> </a:t>
            </a:r>
            <a:r>
              <a:rPr lang="sv-SE" sz="1100" b="1" dirty="0" err="1"/>
              <a:t>of</a:t>
            </a:r>
            <a:r>
              <a:rPr lang="sv-SE" sz="1100" b="1" dirty="0"/>
              <a:t> a </a:t>
            </a:r>
            <a:r>
              <a:rPr lang="sv-SE" sz="1100" b="1" dirty="0" err="1"/>
              <a:t>methodology</a:t>
            </a:r>
            <a:r>
              <a:rPr lang="sv-SE" sz="1100" b="1" dirty="0"/>
              <a:t> for </a:t>
            </a:r>
            <a:r>
              <a:rPr lang="sv-SE" sz="1100" b="1" dirty="0" err="1"/>
              <a:t>measurements</a:t>
            </a:r>
            <a:r>
              <a:rPr lang="sv-SE" sz="1100" b="1" dirty="0"/>
              <a:t> at the </a:t>
            </a:r>
            <a:r>
              <a:rPr lang="sv-SE" sz="1100" b="1" dirty="0" err="1"/>
              <a:t>GoBiGas</a:t>
            </a:r>
            <a:r>
              <a:rPr lang="sv-SE" sz="1100" b="1" dirty="0"/>
              <a:t> </a:t>
            </a:r>
            <a:r>
              <a:rPr lang="sv-SE" sz="1100" b="1" dirty="0" err="1"/>
              <a:t>gasifier</a:t>
            </a:r>
            <a:br>
              <a:rPr lang="sv-SE" sz="1100" dirty="0"/>
            </a:br>
            <a:r>
              <a:rPr lang="sv-SE" sz="1100" dirty="0"/>
              <a:t>	</a:t>
            </a:r>
            <a:r>
              <a:rPr lang="sv-SE" sz="1100" i="1" dirty="0"/>
              <a:t>Anton Larsson, Chalmers University </a:t>
            </a:r>
            <a:r>
              <a:rPr lang="sv-SE" sz="1100" i="1" dirty="0" err="1"/>
              <a:t>of</a:t>
            </a:r>
            <a:r>
              <a:rPr lang="sv-SE" sz="1100" i="1" dirty="0"/>
              <a:t> </a:t>
            </a:r>
            <a:r>
              <a:rPr lang="sv-SE" sz="1100" i="1" dirty="0" err="1"/>
              <a:t>Technology</a:t>
            </a:r>
            <a:endParaRPr lang="sv-SE" sz="1100" dirty="0"/>
          </a:p>
          <a:p>
            <a:pPr marL="0" indent="0">
              <a:buNone/>
            </a:pPr>
            <a:r>
              <a:rPr lang="sv-SE" sz="1100" dirty="0"/>
              <a:t>16.40	</a:t>
            </a:r>
            <a:r>
              <a:rPr lang="sv-SE" sz="1100" b="1" dirty="0" err="1"/>
              <a:t>Remaining</a:t>
            </a:r>
            <a:r>
              <a:rPr lang="sv-SE" sz="1100" b="1" dirty="0"/>
              <a:t> </a:t>
            </a:r>
            <a:r>
              <a:rPr lang="sv-SE" sz="1100" b="1" dirty="0" err="1"/>
              <a:t>methane</a:t>
            </a:r>
            <a:r>
              <a:rPr lang="sv-SE" sz="1100" b="1" dirty="0"/>
              <a:t> potential in </a:t>
            </a:r>
            <a:r>
              <a:rPr lang="sv-SE" sz="1100" b="1" dirty="0" err="1"/>
              <a:t>digestate</a:t>
            </a:r>
            <a:r>
              <a:rPr lang="sv-SE" sz="1100" b="1" dirty="0"/>
              <a:t> from biogas plants</a:t>
            </a:r>
            <a:br>
              <a:rPr lang="sv-SE" sz="1100" dirty="0"/>
            </a:br>
            <a:r>
              <a:rPr lang="sv-SE" sz="1100" dirty="0"/>
              <a:t>	</a:t>
            </a:r>
            <a:r>
              <a:rPr lang="sv-SE" sz="1100" i="1" dirty="0"/>
              <a:t>Anders Hjort, IVL</a:t>
            </a:r>
            <a:endParaRPr lang="sv-SE" sz="1100" dirty="0"/>
          </a:p>
          <a:p>
            <a:pPr marL="0" indent="0">
              <a:buNone/>
            </a:pPr>
            <a:r>
              <a:rPr lang="sv-SE" sz="1100" dirty="0"/>
              <a:t>17.00	</a:t>
            </a:r>
            <a:r>
              <a:rPr lang="sv-SE" sz="1100" b="1" dirty="0" err="1"/>
              <a:t>Mesuring</a:t>
            </a:r>
            <a:r>
              <a:rPr lang="sv-SE" sz="1100" b="1" dirty="0"/>
              <a:t> and </a:t>
            </a:r>
            <a:r>
              <a:rPr lang="sv-SE" sz="1100" b="1" dirty="0" err="1"/>
              <a:t>ensuring</a:t>
            </a:r>
            <a:r>
              <a:rPr lang="sv-SE" sz="1100" b="1" dirty="0"/>
              <a:t> the gas </a:t>
            </a:r>
            <a:r>
              <a:rPr lang="sv-SE" sz="1100" b="1" dirty="0" err="1"/>
              <a:t>quality</a:t>
            </a:r>
            <a:r>
              <a:rPr lang="sv-SE" sz="1100" b="1" dirty="0"/>
              <a:t> </a:t>
            </a:r>
            <a:r>
              <a:rPr lang="sv-SE" sz="1100" b="1" dirty="0" err="1"/>
              <a:t>of</a:t>
            </a:r>
            <a:r>
              <a:rPr lang="sv-SE" sz="1100" b="1" dirty="0"/>
              <a:t> the Swedish gas </a:t>
            </a:r>
            <a:r>
              <a:rPr lang="sv-SE" sz="1100" b="1" dirty="0" err="1"/>
              <a:t>grid</a:t>
            </a:r>
            <a:br>
              <a:rPr lang="sv-SE" sz="1100" dirty="0"/>
            </a:br>
            <a:r>
              <a:rPr lang="sv-SE" sz="1100" dirty="0"/>
              <a:t>	</a:t>
            </a:r>
            <a:r>
              <a:rPr lang="sv-SE" sz="1100" i="1" dirty="0"/>
              <a:t>Laura Malek, Lund University</a:t>
            </a:r>
            <a:endParaRPr lang="sv-SE" sz="1100" dirty="0"/>
          </a:p>
          <a:p>
            <a:pPr marL="0" indent="0">
              <a:buNone/>
            </a:pPr>
            <a:endParaRPr lang="sv-SE" sz="1100" dirty="0"/>
          </a:p>
          <a:p>
            <a:endParaRPr lang="sv-SE" sz="1100" dirty="0"/>
          </a:p>
          <a:p>
            <a:pPr marL="0" indent="0">
              <a:buNone/>
            </a:pPr>
            <a:endParaRPr lang="sv-SE" sz="11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1A18F7-CDE8-6B46-A8CC-96A2E6030865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1363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1501" y="187946"/>
            <a:ext cx="7988300" cy="304325"/>
          </a:xfrm>
        </p:spPr>
        <p:txBody>
          <a:bodyPr>
            <a:normAutofit fontScale="90000"/>
          </a:bodyPr>
          <a:lstStyle/>
          <a:p>
            <a:pPr algn="r"/>
            <a:r>
              <a:rPr lang="sv-SE" dirty="0"/>
              <a:t>Agenda: Day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3550" y="792953"/>
            <a:ext cx="8189727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100" dirty="0"/>
              <a:t>8.15	</a:t>
            </a:r>
            <a:r>
              <a:rPr lang="sv-SE" sz="1100" b="1" dirty="0" err="1"/>
              <a:t>Registration</a:t>
            </a:r>
            <a:r>
              <a:rPr lang="sv-SE" sz="1100" b="1" dirty="0"/>
              <a:t> and </a:t>
            </a:r>
            <a:r>
              <a:rPr lang="sv-SE" sz="1100" b="1" dirty="0" err="1"/>
              <a:t>Coffee</a:t>
            </a:r>
            <a:endParaRPr lang="sv-SE" sz="1100" dirty="0"/>
          </a:p>
          <a:p>
            <a:pPr marL="0" indent="0">
              <a:buNone/>
            </a:pPr>
            <a:r>
              <a:rPr lang="sv-SE" sz="1100" dirty="0"/>
              <a:t>8.30	</a:t>
            </a:r>
            <a:r>
              <a:rPr lang="sv-SE" sz="1100" b="1" dirty="0" err="1"/>
              <a:t>Key</a:t>
            </a:r>
            <a:r>
              <a:rPr lang="sv-SE" sz="1100" b="1" dirty="0"/>
              <a:t>-note: The </a:t>
            </a:r>
            <a:r>
              <a:rPr lang="sv-SE" sz="1100" b="1" dirty="0" err="1"/>
              <a:t>future</a:t>
            </a:r>
            <a:r>
              <a:rPr lang="sv-SE" sz="1100" b="1" dirty="0"/>
              <a:t> </a:t>
            </a:r>
            <a:r>
              <a:rPr lang="sv-SE" sz="1100" b="1" dirty="0" err="1"/>
              <a:t>role</a:t>
            </a:r>
            <a:r>
              <a:rPr lang="sv-SE" sz="1100" b="1" dirty="0"/>
              <a:t> and </a:t>
            </a:r>
            <a:r>
              <a:rPr lang="sv-SE" sz="1100" b="1" dirty="0" err="1"/>
              <a:t>challenges</a:t>
            </a:r>
            <a:r>
              <a:rPr lang="sv-SE" sz="1100" b="1" dirty="0"/>
              <a:t> for </a:t>
            </a:r>
            <a:r>
              <a:rPr lang="sv-SE" sz="1100" b="1" dirty="0" err="1"/>
              <a:t>energy</a:t>
            </a:r>
            <a:r>
              <a:rPr lang="sv-SE" sz="1100" b="1" dirty="0"/>
              <a:t> </a:t>
            </a:r>
            <a:r>
              <a:rPr lang="sv-SE" sz="1100" b="1" dirty="0" err="1"/>
              <a:t>gases</a:t>
            </a:r>
            <a:r>
              <a:rPr lang="sv-SE" sz="1100" b="1" dirty="0"/>
              <a:t> in </a:t>
            </a:r>
            <a:r>
              <a:rPr lang="sv-SE" sz="1100" b="1" dirty="0" err="1"/>
              <a:t>energy</a:t>
            </a:r>
            <a:r>
              <a:rPr lang="sv-SE" sz="1100" b="1" dirty="0"/>
              <a:t> </a:t>
            </a:r>
            <a:r>
              <a:rPr lang="sv-SE" sz="1100" b="1" dirty="0" err="1"/>
              <a:t>applications</a:t>
            </a:r>
            <a:r>
              <a:rPr lang="sv-SE" sz="1100" b="1" dirty="0"/>
              <a:t> - an </a:t>
            </a:r>
            <a:r>
              <a:rPr lang="sv-SE" sz="1100" b="1" dirty="0" err="1"/>
              <a:t>overview</a:t>
            </a:r>
            <a:r>
              <a:rPr lang="sv-SE" sz="1100" b="1" dirty="0"/>
              <a:t> and </a:t>
            </a:r>
            <a:r>
              <a:rPr lang="sv-SE" sz="1100" b="1" dirty="0" err="1"/>
              <a:t>outlook</a:t>
            </a:r>
            <a:br>
              <a:rPr lang="sv-SE" sz="1100" b="1" dirty="0"/>
            </a:br>
            <a:r>
              <a:rPr lang="sv-SE" sz="1100" b="1" dirty="0"/>
              <a:t>	</a:t>
            </a:r>
            <a:r>
              <a:rPr lang="sv-SE" sz="1100" i="1" dirty="0"/>
              <a:t>Filip Johnsson, Chalmers University </a:t>
            </a:r>
            <a:r>
              <a:rPr lang="sv-SE" sz="1100" i="1" dirty="0" err="1"/>
              <a:t>of</a:t>
            </a:r>
            <a:r>
              <a:rPr lang="sv-SE" sz="1100" i="1" dirty="0"/>
              <a:t> </a:t>
            </a:r>
            <a:r>
              <a:rPr lang="sv-SE" sz="1100" i="1" dirty="0" err="1"/>
              <a:t>Technology</a:t>
            </a:r>
            <a:endParaRPr lang="sv-SE" sz="1100" dirty="0"/>
          </a:p>
          <a:p>
            <a:pPr marL="0" indent="0">
              <a:buNone/>
            </a:pPr>
            <a:r>
              <a:rPr lang="sv-SE" sz="1100" dirty="0"/>
              <a:t>9.20	</a:t>
            </a:r>
            <a:r>
              <a:rPr lang="sv-SE" sz="1100" b="1" dirty="0" err="1"/>
              <a:t>Key</a:t>
            </a:r>
            <a:r>
              <a:rPr lang="sv-SE" sz="1100" b="1" dirty="0"/>
              <a:t>-note: The </a:t>
            </a:r>
            <a:r>
              <a:rPr lang="sv-SE" sz="1100" b="1" dirty="0" err="1"/>
              <a:t>role</a:t>
            </a:r>
            <a:r>
              <a:rPr lang="sv-SE" sz="1100" b="1" dirty="0"/>
              <a:t> </a:t>
            </a:r>
            <a:r>
              <a:rPr lang="sv-SE" sz="1100" b="1" dirty="0" err="1"/>
              <a:t>of</a:t>
            </a:r>
            <a:r>
              <a:rPr lang="sv-SE" sz="1100" b="1" dirty="0"/>
              <a:t> </a:t>
            </a:r>
            <a:r>
              <a:rPr lang="sv-SE" sz="1100" b="1" dirty="0" err="1"/>
              <a:t>gaseous</a:t>
            </a:r>
            <a:r>
              <a:rPr lang="sv-SE" sz="1100" b="1" dirty="0"/>
              <a:t> </a:t>
            </a:r>
            <a:r>
              <a:rPr lang="sv-SE" sz="1100" b="1" dirty="0" err="1"/>
              <a:t>fuels</a:t>
            </a:r>
            <a:r>
              <a:rPr lang="sv-SE" sz="1100" b="1" dirty="0"/>
              <a:t> in </a:t>
            </a:r>
            <a:r>
              <a:rPr lang="sv-SE" sz="1100" b="1" dirty="0" err="1"/>
              <a:t>two</a:t>
            </a:r>
            <a:r>
              <a:rPr lang="sv-SE" sz="1100" b="1" dirty="0"/>
              <a:t> 2030 scenarios for transport</a:t>
            </a:r>
            <a:br>
              <a:rPr lang="sv-SE" sz="1100" dirty="0"/>
            </a:br>
            <a:r>
              <a:rPr lang="sv-SE" sz="1100" dirty="0"/>
              <a:t>	</a:t>
            </a:r>
            <a:r>
              <a:rPr lang="sv-SE" sz="1100" i="1" dirty="0"/>
              <a:t>Jakob Lagercrantz, 2030-sekretariatet</a:t>
            </a:r>
            <a:endParaRPr lang="sv-SE" sz="1100" dirty="0"/>
          </a:p>
          <a:p>
            <a:pPr marL="0" indent="0">
              <a:buNone/>
            </a:pPr>
            <a:r>
              <a:rPr lang="sv-SE" sz="1100" dirty="0"/>
              <a:t>9.50	</a:t>
            </a:r>
            <a:r>
              <a:rPr lang="sv-SE" sz="1100" b="1" dirty="0" err="1"/>
              <a:t>Secondary</a:t>
            </a:r>
            <a:r>
              <a:rPr lang="sv-SE" sz="1100" b="1" dirty="0"/>
              <a:t> </a:t>
            </a:r>
            <a:r>
              <a:rPr lang="sv-SE" sz="1100" b="1" dirty="0" err="1"/>
              <a:t>gasifier</a:t>
            </a:r>
            <a:r>
              <a:rPr lang="sv-SE" sz="1100" b="1" dirty="0"/>
              <a:t> for tar and </a:t>
            </a:r>
            <a:r>
              <a:rPr lang="sv-SE" sz="1100" b="1" dirty="0" err="1"/>
              <a:t>carbon</a:t>
            </a:r>
            <a:r>
              <a:rPr lang="sv-SE" sz="1100" b="1" dirty="0"/>
              <a:t> </a:t>
            </a:r>
            <a:r>
              <a:rPr lang="sv-SE" sz="1100" b="1" dirty="0" err="1"/>
              <a:t>residues</a:t>
            </a:r>
            <a:r>
              <a:rPr lang="sv-SE" sz="1100" b="1" dirty="0"/>
              <a:t> </a:t>
            </a:r>
            <a:br>
              <a:rPr lang="sv-SE" sz="1100" dirty="0"/>
            </a:br>
            <a:r>
              <a:rPr lang="sv-SE" sz="1100" dirty="0"/>
              <a:t>	</a:t>
            </a:r>
            <a:r>
              <a:rPr lang="sv-SE" sz="1100" i="1" dirty="0"/>
              <a:t>Anders Wingren, MEVA AB</a:t>
            </a:r>
            <a:endParaRPr lang="sv-SE" sz="1100" dirty="0"/>
          </a:p>
          <a:p>
            <a:pPr marL="0" indent="0">
              <a:buNone/>
            </a:pPr>
            <a:r>
              <a:rPr lang="sv-SE" sz="1100" dirty="0"/>
              <a:t>10.10	</a:t>
            </a:r>
            <a:r>
              <a:rPr lang="sv-SE" sz="1100" b="1" dirty="0"/>
              <a:t>Ash transformations </a:t>
            </a:r>
            <a:r>
              <a:rPr lang="sv-SE" sz="1100" b="1" dirty="0" err="1"/>
              <a:t>during</a:t>
            </a:r>
            <a:r>
              <a:rPr lang="sv-SE" sz="1100" b="1" dirty="0"/>
              <a:t> dual </a:t>
            </a:r>
            <a:r>
              <a:rPr lang="sv-SE" sz="1100" b="1" dirty="0" err="1"/>
              <a:t>fluidised</a:t>
            </a:r>
            <a:r>
              <a:rPr lang="sv-SE" sz="1100" b="1" dirty="0"/>
              <a:t> bed </a:t>
            </a:r>
            <a:r>
              <a:rPr lang="sv-SE" sz="1100" b="1" dirty="0" err="1"/>
              <a:t>gasification</a:t>
            </a:r>
            <a:br>
              <a:rPr lang="sv-SE" sz="1100" dirty="0"/>
            </a:br>
            <a:r>
              <a:rPr lang="sv-SE" sz="1100" dirty="0"/>
              <a:t>	</a:t>
            </a:r>
            <a:r>
              <a:rPr lang="sv-SE" sz="1100" i="1" dirty="0"/>
              <a:t>Kent Davidsson, RISE</a:t>
            </a:r>
            <a:endParaRPr lang="sv-SE" sz="1100" dirty="0"/>
          </a:p>
          <a:p>
            <a:pPr marL="0" indent="0">
              <a:buNone/>
            </a:pPr>
            <a:r>
              <a:rPr lang="sv-SE" sz="1100" dirty="0"/>
              <a:t>10.30	</a:t>
            </a:r>
            <a:r>
              <a:rPr lang="sv-SE" sz="1100" b="1" dirty="0" err="1"/>
              <a:t>Coffee</a:t>
            </a:r>
            <a:endParaRPr lang="sv-SE" sz="1100" dirty="0"/>
          </a:p>
          <a:p>
            <a:pPr marL="0" indent="0">
              <a:buNone/>
            </a:pPr>
            <a:r>
              <a:rPr lang="sv-SE" sz="1100" dirty="0"/>
              <a:t>11.00	</a:t>
            </a:r>
            <a:r>
              <a:rPr lang="sv-SE" sz="1100" b="1" dirty="0" err="1"/>
              <a:t>Wheat</a:t>
            </a:r>
            <a:r>
              <a:rPr lang="sv-SE" sz="1100" b="1" dirty="0"/>
              <a:t> </a:t>
            </a:r>
            <a:r>
              <a:rPr lang="sv-SE" sz="1100" b="1" dirty="0" err="1"/>
              <a:t>straw</a:t>
            </a:r>
            <a:r>
              <a:rPr lang="sv-SE" sz="1100" b="1" dirty="0"/>
              <a:t> as a material in co-digestion </a:t>
            </a:r>
            <a:r>
              <a:rPr lang="sv-SE" sz="1100" b="1" dirty="0" err="1"/>
              <a:t>with</a:t>
            </a:r>
            <a:r>
              <a:rPr lang="sv-SE" sz="1100" b="1" dirty="0"/>
              <a:t> </a:t>
            </a:r>
            <a:r>
              <a:rPr lang="sv-SE" sz="1100" b="1" dirty="0" err="1"/>
              <a:t>other</a:t>
            </a:r>
            <a:r>
              <a:rPr lang="sv-SE" sz="1100" b="1" dirty="0"/>
              <a:t> nitrogen </a:t>
            </a:r>
            <a:r>
              <a:rPr lang="sv-SE" sz="1100" b="1" dirty="0" err="1"/>
              <a:t>rich</a:t>
            </a:r>
            <a:r>
              <a:rPr lang="sv-SE" sz="1100" b="1" dirty="0"/>
              <a:t> </a:t>
            </a:r>
            <a:r>
              <a:rPr lang="sv-SE" sz="1100" b="1" dirty="0" err="1"/>
              <a:t>substrate</a:t>
            </a:r>
            <a:r>
              <a:rPr lang="sv-SE" sz="1100" b="1" dirty="0"/>
              <a:t> for biogas </a:t>
            </a:r>
            <a:r>
              <a:rPr lang="sv-SE" sz="1100" b="1" dirty="0" err="1"/>
              <a:t>production</a:t>
            </a:r>
            <a:br>
              <a:rPr lang="sv-SE" sz="1100" b="1" dirty="0"/>
            </a:br>
            <a:r>
              <a:rPr lang="sv-SE" sz="1100" b="1" dirty="0"/>
              <a:t>	</a:t>
            </a:r>
            <a:r>
              <a:rPr lang="sv-SE" sz="1100" i="1" dirty="0"/>
              <a:t>Swarnima Agnihotri, Borås University</a:t>
            </a:r>
            <a:endParaRPr lang="sv-SE" sz="1100" dirty="0"/>
          </a:p>
          <a:p>
            <a:pPr marL="0" indent="0">
              <a:buNone/>
            </a:pPr>
            <a:r>
              <a:rPr lang="sv-SE" sz="1100" dirty="0"/>
              <a:t>11.20	</a:t>
            </a:r>
            <a:r>
              <a:rPr lang="sv-SE" sz="1100" b="1" dirty="0"/>
              <a:t>Benchmarking for a </a:t>
            </a:r>
            <a:r>
              <a:rPr lang="sv-SE" sz="1100" b="1" dirty="0" err="1"/>
              <a:t>more</a:t>
            </a:r>
            <a:r>
              <a:rPr lang="sv-SE" sz="1100" b="1" dirty="0"/>
              <a:t> </a:t>
            </a:r>
            <a:r>
              <a:rPr lang="sv-SE" sz="1100" b="1" dirty="0" err="1"/>
              <a:t>effective</a:t>
            </a:r>
            <a:r>
              <a:rPr lang="sv-SE" sz="1100" b="1" dirty="0"/>
              <a:t> biogas </a:t>
            </a:r>
            <a:r>
              <a:rPr lang="sv-SE" sz="1100" b="1" dirty="0" err="1"/>
              <a:t>production</a:t>
            </a:r>
            <a:br>
              <a:rPr lang="sv-SE" sz="1100" dirty="0"/>
            </a:br>
            <a:r>
              <a:rPr lang="sv-SE" sz="1100" dirty="0"/>
              <a:t>	</a:t>
            </a:r>
            <a:r>
              <a:rPr lang="sv-SE" sz="1100" i="1" dirty="0"/>
              <a:t>Johan Yngvesson, RISE</a:t>
            </a:r>
            <a:r>
              <a:rPr lang="sv-SE" sz="1100" dirty="0"/>
              <a:t>	</a:t>
            </a:r>
          </a:p>
          <a:p>
            <a:pPr marL="0" indent="0">
              <a:buNone/>
            </a:pPr>
            <a:r>
              <a:rPr lang="sv-SE" sz="1100" dirty="0"/>
              <a:t>11.40	</a:t>
            </a:r>
            <a:r>
              <a:rPr lang="sv-SE" sz="1100" b="1" dirty="0"/>
              <a:t>System solution for </a:t>
            </a:r>
            <a:r>
              <a:rPr lang="sv-SE" sz="1100" b="1" dirty="0" err="1"/>
              <a:t>future</a:t>
            </a:r>
            <a:r>
              <a:rPr lang="sv-SE" sz="1100" b="1" dirty="0"/>
              <a:t> </a:t>
            </a:r>
            <a:r>
              <a:rPr lang="sv-SE" sz="1100" b="1" dirty="0" err="1"/>
              <a:t>energy</a:t>
            </a:r>
            <a:r>
              <a:rPr lang="sv-SE" sz="1100" b="1" dirty="0"/>
              <a:t> systems - </a:t>
            </a:r>
            <a:r>
              <a:rPr lang="sv-SE" sz="1100" b="1" dirty="0" err="1"/>
              <a:t>Location</a:t>
            </a:r>
            <a:r>
              <a:rPr lang="sv-SE" sz="1100" b="1" dirty="0"/>
              <a:t> </a:t>
            </a:r>
            <a:r>
              <a:rPr lang="sv-SE" sz="1100" b="1" dirty="0" err="1"/>
              <a:t>investigation</a:t>
            </a:r>
            <a:r>
              <a:rPr lang="sv-SE" sz="1100" b="1" dirty="0"/>
              <a:t> for Power-to-Gas</a:t>
            </a:r>
            <a:br>
              <a:rPr lang="sv-SE" sz="1100" dirty="0"/>
            </a:br>
            <a:r>
              <a:rPr lang="sv-SE" sz="1100" dirty="0"/>
              <a:t>	</a:t>
            </a:r>
            <a:r>
              <a:rPr lang="sv-SE" sz="1100" i="1" dirty="0"/>
              <a:t>Anna-Karin Jannasch, RISE </a:t>
            </a:r>
            <a:endParaRPr lang="sv-SE" sz="1100" dirty="0"/>
          </a:p>
          <a:p>
            <a:pPr marL="0" indent="0">
              <a:buNone/>
            </a:pPr>
            <a:r>
              <a:rPr lang="sv-SE" sz="1100" dirty="0"/>
              <a:t>12.00	</a:t>
            </a:r>
            <a:r>
              <a:rPr lang="sv-SE" sz="1100" b="1" dirty="0"/>
              <a:t>Lunch</a:t>
            </a:r>
            <a:endParaRPr lang="sv-SE" sz="1100" dirty="0"/>
          </a:p>
          <a:p>
            <a:pPr marL="0" indent="0">
              <a:buNone/>
            </a:pPr>
            <a:r>
              <a:rPr lang="sv-SE" sz="1100" dirty="0"/>
              <a:t>13.40	</a:t>
            </a:r>
            <a:r>
              <a:rPr lang="sv-SE" sz="1100" b="1" dirty="0"/>
              <a:t>Char </a:t>
            </a:r>
            <a:r>
              <a:rPr lang="sv-SE" sz="1100" b="1" dirty="0" err="1"/>
              <a:t>conversion</a:t>
            </a:r>
            <a:r>
              <a:rPr lang="sv-SE" sz="1100" b="1" dirty="0"/>
              <a:t> in </a:t>
            </a:r>
            <a:r>
              <a:rPr lang="sv-SE" sz="1100" b="1" dirty="0" err="1"/>
              <a:t>indirect</a:t>
            </a:r>
            <a:r>
              <a:rPr lang="sv-SE" sz="1100" b="1" dirty="0"/>
              <a:t> </a:t>
            </a:r>
            <a:r>
              <a:rPr lang="sv-SE" sz="1100" b="1" dirty="0" err="1"/>
              <a:t>gasification</a:t>
            </a:r>
            <a:r>
              <a:rPr lang="sv-SE" sz="1100" b="1" dirty="0"/>
              <a:t> in </a:t>
            </a:r>
            <a:r>
              <a:rPr lang="sv-SE" sz="1100" b="1" dirty="0" err="1"/>
              <a:t>fluidised</a:t>
            </a:r>
            <a:r>
              <a:rPr lang="sv-SE" sz="1100" b="1" dirty="0"/>
              <a:t> beds</a:t>
            </a:r>
            <a:br>
              <a:rPr lang="sv-SE" sz="1100" dirty="0"/>
            </a:br>
            <a:r>
              <a:rPr lang="sv-SE" sz="1100" dirty="0"/>
              <a:t>	</a:t>
            </a:r>
            <a:r>
              <a:rPr lang="sv-SE" sz="1100" i="1" dirty="0"/>
              <a:t>David </a:t>
            </a:r>
            <a:r>
              <a:rPr lang="sv-SE" sz="1100" i="1" dirty="0" err="1"/>
              <a:t>Pallarés</a:t>
            </a:r>
            <a:r>
              <a:rPr lang="sv-SE" sz="1100" i="1" dirty="0"/>
              <a:t>, Chalmers University </a:t>
            </a:r>
            <a:r>
              <a:rPr lang="sv-SE" sz="1100" i="1" dirty="0" err="1"/>
              <a:t>of</a:t>
            </a:r>
            <a:r>
              <a:rPr lang="sv-SE" sz="1100" i="1" dirty="0"/>
              <a:t> </a:t>
            </a:r>
            <a:r>
              <a:rPr lang="sv-SE" sz="1100" i="1" dirty="0" err="1"/>
              <a:t>Technology</a:t>
            </a:r>
            <a:endParaRPr lang="sv-SE" sz="1100" dirty="0"/>
          </a:p>
          <a:p>
            <a:pPr marL="0" indent="0">
              <a:buNone/>
            </a:pPr>
            <a:r>
              <a:rPr lang="sv-SE" sz="1100" dirty="0"/>
              <a:t>14.00	</a:t>
            </a:r>
            <a:r>
              <a:rPr lang="sv-SE" sz="1100" b="1" dirty="0" err="1"/>
              <a:t>Catalytic</a:t>
            </a:r>
            <a:r>
              <a:rPr lang="sv-SE" sz="1100" b="1" dirty="0"/>
              <a:t> </a:t>
            </a:r>
            <a:r>
              <a:rPr lang="sv-SE" sz="1100" b="1" dirty="0" err="1"/>
              <a:t>conversion</a:t>
            </a:r>
            <a:r>
              <a:rPr lang="sv-SE" sz="1100" b="1" dirty="0"/>
              <a:t> </a:t>
            </a:r>
            <a:r>
              <a:rPr lang="sv-SE" sz="1100" b="1" dirty="0" err="1"/>
              <a:t>of</a:t>
            </a:r>
            <a:r>
              <a:rPr lang="sv-SE" sz="1100" b="1" dirty="0"/>
              <a:t> </a:t>
            </a:r>
            <a:r>
              <a:rPr lang="sv-SE" sz="1100" b="1" dirty="0" err="1"/>
              <a:t>pyrolysis</a:t>
            </a:r>
            <a:r>
              <a:rPr lang="sv-SE" sz="1100" b="1" dirty="0"/>
              <a:t> gas in the </a:t>
            </a:r>
            <a:r>
              <a:rPr lang="sv-SE" sz="1100" b="1" dirty="0" err="1"/>
              <a:t>WoodRoll</a:t>
            </a:r>
            <a:r>
              <a:rPr lang="sv-SE" sz="1100" b="1" dirty="0"/>
              <a:t> process for </a:t>
            </a:r>
            <a:r>
              <a:rPr lang="sv-SE" sz="1100" b="1" dirty="0" err="1"/>
              <a:t>enhanced</a:t>
            </a:r>
            <a:r>
              <a:rPr lang="sv-SE" sz="1100" b="1" dirty="0"/>
              <a:t> process </a:t>
            </a:r>
            <a:r>
              <a:rPr lang="sv-SE" sz="1100" b="1" dirty="0" err="1"/>
              <a:t>reliability</a:t>
            </a:r>
            <a:br>
              <a:rPr lang="sv-SE" sz="1100" b="1" dirty="0"/>
            </a:br>
            <a:r>
              <a:rPr lang="sv-SE" sz="1100" b="1" dirty="0"/>
              <a:t>	</a:t>
            </a:r>
            <a:r>
              <a:rPr lang="sv-SE" sz="1100" i="1" dirty="0"/>
              <a:t>Klas Engvall, KTH Royal </a:t>
            </a:r>
            <a:r>
              <a:rPr lang="sv-SE" sz="1100" i="1" dirty="0" err="1"/>
              <a:t>Institute</a:t>
            </a:r>
            <a:r>
              <a:rPr lang="sv-SE" sz="1100" i="1" dirty="0"/>
              <a:t> </a:t>
            </a:r>
            <a:r>
              <a:rPr lang="sv-SE" sz="1100" i="1" dirty="0" err="1"/>
              <a:t>of</a:t>
            </a:r>
            <a:r>
              <a:rPr lang="sv-SE" sz="1100" i="1" dirty="0"/>
              <a:t> </a:t>
            </a:r>
            <a:r>
              <a:rPr lang="sv-SE" sz="1100" i="1" dirty="0" err="1"/>
              <a:t>Technology</a:t>
            </a:r>
            <a:endParaRPr lang="sv-SE" sz="1100" dirty="0"/>
          </a:p>
          <a:p>
            <a:pPr marL="0" indent="0">
              <a:buNone/>
            </a:pPr>
            <a:r>
              <a:rPr lang="sv-SE" sz="1100" dirty="0"/>
              <a:t>14.20	</a:t>
            </a:r>
            <a:r>
              <a:rPr lang="sv-SE" sz="1100" b="1" dirty="0"/>
              <a:t>Choice </a:t>
            </a:r>
            <a:r>
              <a:rPr lang="sv-SE" sz="1100" b="1" dirty="0" err="1"/>
              <a:t>of</a:t>
            </a:r>
            <a:r>
              <a:rPr lang="sv-SE" sz="1100" b="1" dirty="0"/>
              <a:t> </a:t>
            </a:r>
            <a:r>
              <a:rPr lang="sv-SE" sz="1100" b="1" dirty="0" err="1"/>
              <a:t>suitable</a:t>
            </a:r>
            <a:r>
              <a:rPr lang="sv-SE" sz="1100" b="1" dirty="0"/>
              <a:t> </a:t>
            </a:r>
            <a:r>
              <a:rPr lang="sv-SE" sz="1100" b="1" dirty="0" err="1"/>
              <a:t>additives</a:t>
            </a:r>
            <a:r>
              <a:rPr lang="sv-SE" sz="1100" b="1" dirty="0"/>
              <a:t> for </a:t>
            </a:r>
            <a:r>
              <a:rPr lang="sv-SE" sz="1100" b="1" dirty="0" err="1"/>
              <a:t>olivine</a:t>
            </a:r>
            <a:r>
              <a:rPr lang="sv-SE" sz="1100" b="1" dirty="0"/>
              <a:t> </a:t>
            </a:r>
            <a:r>
              <a:rPr lang="sv-SE" sz="1100" b="1" dirty="0" err="1"/>
              <a:t>activation</a:t>
            </a:r>
            <a:br>
              <a:rPr lang="sv-SE" sz="1100" dirty="0"/>
            </a:br>
            <a:r>
              <a:rPr lang="sv-SE" sz="1100" dirty="0"/>
              <a:t>	</a:t>
            </a:r>
            <a:r>
              <a:rPr lang="sv-SE" sz="1100" i="1" dirty="0"/>
              <a:t>Pavleta Knutsson, Chalmers University </a:t>
            </a:r>
            <a:r>
              <a:rPr lang="sv-SE" sz="1100" i="1" dirty="0" err="1"/>
              <a:t>of</a:t>
            </a:r>
            <a:r>
              <a:rPr lang="sv-SE" sz="1100" i="1" dirty="0"/>
              <a:t> </a:t>
            </a:r>
            <a:r>
              <a:rPr lang="sv-SE" sz="1100" i="1" dirty="0" err="1"/>
              <a:t>Technology</a:t>
            </a:r>
            <a:endParaRPr lang="sv-SE" sz="1100" dirty="0"/>
          </a:p>
          <a:p>
            <a:pPr marL="0" indent="0">
              <a:buNone/>
            </a:pPr>
            <a:r>
              <a:rPr lang="sv-SE" sz="1100" dirty="0"/>
              <a:t>14.40	</a:t>
            </a:r>
            <a:r>
              <a:rPr lang="sv-SE" sz="1100" b="1" dirty="0"/>
              <a:t>New instruments for online </a:t>
            </a:r>
            <a:r>
              <a:rPr lang="sv-SE" sz="1100" b="1" dirty="0" err="1"/>
              <a:t>measurement</a:t>
            </a:r>
            <a:r>
              <a:rPr lang="sv-SE" sz="1100" b="1" dirty="0"/>
              <a:t> </a:t>
            </a:r>
            <a:r>
              <a:rPr lang="sv-SE" sz="1100" b="1" dirty="0" err="1"/>
              <a:t>of</a:t>
            </a:r>
            <a:r>
              <a:rPr lang="sv-SE" sz="1100" b="1" dirty="0"/>
              <a:t> alkali and tars </a:t>
            </a:r>
            <a:r>
              <a:rPr lang="sv-SE" sz="1100" b="1" dirty="0" err="1"/>
              <a:t>during</a:t>
            </a:r>
            <a:r>
              <a:rPr lang="sv-SE" sz="1100" b="1" dirty="0"/>
              <a:t> </a:t>
            </a:r>
            <a:r>
              <a:rPr lang="sv-SE" sz="1100" b="1" dirty="0" err="1"/>
              <a:t>gasification</a:t>
            </a:r>
            <a:r>
              <a:rPr lang="sv-SE" sz="1100" b="1" dirty="0"/>
              <a:t> </a:t>
            </a:r>
            <a:r>
              <a:rPr lang="sv-SE" sz="1100" b="1" dirty="0" err="1"/>
              <a:t>of</a:t>
            </a:r>
            <a:r>
              <a:rPr lang="sv-SE" sz="1100" b="1" dirty="0"/>
              <a:t> </a:t>
            </a:r>
            <a:r>
              <a:rPr lang="sv-SE" sz="1100" b="1" dirty="0" err="1"/>
              <a:t>biomass</a:t>
            </a:r>
            <a:br>
              <a:rPr lang="sv-SE" sz="1100" b="1" dirty="0"/>
            </a:br>
            <a:r>
              <a:rPr lang="sv-SE" sz="1100" b="1" dirty="0"/>
              <a:t>	</a:t>
            </a:r>
            <a:r>
              <a:rPr lang="sv-SE" sz="1100" i="1" dirty="0"/>
              <a:t>Kent Davidsson, RISE</a:t>
            </a:r>
            <a:endParaRPr lang="sv-SE" sz="1100" dirty="0"/>
          </a:p>
          <a:p>
            <a:pPr marL="0" indent="0">
              <a:buNone/>
            </a:pPr>
            <a:r>
              <a:rPr lang="sv-SE" sz="1100" dirty="0"/>
              <a:t>15.00	</a:t>
            </a:r>
            <a:r>
              <a:rPr lang="sv-SE" sz="1100" b="1" dirty="0"/>
              <a:t>End </a:t>
            </a:r>
            <a:r>
              <a:rPr lang="sv-SE" sz="1100" b="1" dirty="0" err="1"/>
              <a:t>of</a:t>
            </a:r>
            <a:r>
              <a:rPr lang="sv-SE" sz="1100" b="1" dirty="0"/>
              <a:t> the </a:t>
            </a:r>
            <a:r>
              <a:rPr lang="sv-SE" sz="1100" b="1" dirty="0" err="1"/>
              <a:t>conference</a:t>
            </a:r>
            <a:endParaRPr lang="sv-SE" sz="11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1A18F7-CDE8-6B46-A8CC-96A2E6030865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1937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nergiforsk">
      <a:dk1>
        <a:sysClr val="windowText" lastClr="000000"/>
      </a:dk1>
      <a:lt1>
        <a:sysClr val="window" lastClr="FFFFFF"/>
      </a:lt1>
      <a:dk2>
        <a:srgbClr val="979797"/>
      </a:dk2>
      <a:lt2>
        <a:srgbClr val="E8E8E8"/>
      </a:lt2>
      <a:accent1>
        <a:srgbClr val="F7B24B"/>
      </a:accent1>
      <a:accent2>
        <a:srgbClr val="E6720C"/>
      </a:accent2>
      <a:accent3>
        <a:srgbClr val="57662F"/>
      </a:accent3>
      <a:accent4>
        <a:srgbClr val="236687"/>
      </a:accent4>
      <a:accent5>
        <a:srgbClr val="514A61"/>
      </a:accent5>
      <a:accent6>
        <a:srgbClr val="768C41"/>
      </a:accent6>
      <a:hlink>
        <a:srgbClr val="2A82AF"/>
      </a:hlink>
      <a:folHlink>
        <a:srgbClr val="72688C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21F61E19D455348AECBDB7DD7482659" ma:contentTypeVersion="7" ma:contentTypeDescription="Skapa ett nytt dokument." ma:contentTypeScope="" ma:versionID="540dc4222834fc042bac8afd03c7f07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f43fb9e317cb8e1ea08f3cb4603d3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Nonsenskolum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7F9761-6BDE-4327-A054-22BD895EFD50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911DB3D-44D6-433E-B3B4-6C80846E8B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BE4A62-022B-45E8-A06A-719A1CCE14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Energiforsk-Presentation-Mall-Juni2015</Template>
  <TotalTime>137972</TotalTime>
  <Words>127</Words>
  <Application>Microsoft Office PowerPoint</Application>
  <PresentationFormat>Bildspel på skärmen (4:3)</PresentationFormat>
  <Paragraphs>62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Office-tema</vt:lpstr>
      <vt:lpstr>Programkonferens Samverkansprogram  </vt:lpstr>
      <vt:lpstr>Welcome to the concluding program conference on Energy gas technology!</vt:lpstr>
      <vt:lpstr>Agenda: Day 1</vt:lpstr>
      <vt:lpstr>Agenda: Day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Alexandra Strand</dc:creator>
  <cp:lastModifiedBy>Anton Fagerström</cp:lastModifiedBy>
  <cp:revision>301</cp:revision>
  <cp:lastPrinted>2016-10-17T06:50:29Z</cp:lastPrinted>
  <dcterms:created xsi:type="dcterms:W3CDTF">2015-06-18T12:52:03Z</dcterms:created>
  <dcterms:modified xsi:type="dcterms:W3CDTF">2017-06-05T13:54:40Z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0x010100521F61E19D455348AECBDB7DD7482659</vt:lpwstr>
  </property>
</Properties>
</file>