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19"/>
  </p:notesMasterIdLst>
  <p:sldIdLst>
    <p:sldId id="256" r:id="rId3"/>
    <p:sldId id="285" r:id="rId4"/>
    <p:sldId id="275" r:id="rId5"/>
    <p:sldId id="288" r:id="rId6"/>
    <p:sldId id="286" r:id="rId7"/>
    <p:sldId id="276" r:id="rId8"/>
    <p:sldId id="290" r:id="rId9"/>
    <p:sldId id="287" r:id="rId10"/>
    <p:sldId id="292" r:id="rId11"/>
    <p:sldId id="293" r:id="rId12"/>
    <p:sldId id="294" r:id="rId13"/>
    <p:sldId id="280" r:id="rId14"/>
    <p:sldId id="283" r:id="rId15"/>
    <p:sldId id="282" r:id="rId16"/>
    <p:sldId id="291" r:id="rId17"/>
    <p:sldId id="274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2" autoAdjust="0"/>
    <p:restoredTop sz="94676" autoAdjust="0"/>
  </p:normalViewPr>
  <p:slideViewPr>
    <p:cSldViewPr snapToGrid="0" snapToObjects="1" showGuides="1">
      <p:cViewPr>
        <p:scale>
          <a:sx n="77" d="100"/>
          <a:sy n="77" d="100"/>
        </p:scale>
        <p:origin x="-816" y="-288"/>
      </p:cViewPr>
      <p:guideLst>
        <p:guide orient="horz" pos="2160"/>
        <p:guide orient="horz" pos="2750"/>
        <p:guide pos="3840"/>
        <p:guide pos="55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"/>
    </p:cViewPr>
  </p:sorterViewPr>
  <p:notesViewPr>
    <p:cSldViewPr snapToGrid="0" snapToObjects="1">
      <p:cViewPr>
        <p:scale>
          <a:sx n="154" d="100"/>
          <a:sy n="154" d="100"/>
        </p:scale>
        <p:origin x="-72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7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08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13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77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58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 smtClean="0"/>
              <a:t> 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52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237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1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51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06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20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91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91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36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en-GB" noProof="0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en-GB" noProof="0" dirty="0" smtClean="0"/>
              <a:t>DIVISION OCH ENHET</a:t>
            </a:r>
            <a:endParaRPr lang="en-GB" noProof="0" dirty="0"/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Underrubrik</a:t>
            </a:r>
            <a:endParaRPr lang="en-GB" noProof="0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Text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noProof="0" smtClean="0"/>
              <a:t>Klicka på ikonen för att lägga till en bild</a:t>
            </a:r>
            <a:endParaRPr lang="en-GB" noProof="0" dirty="0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Bildtext</a:t>
            </a:r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290847"/>
            <a:ext cx="1625600" cy="365125"/>
          </a:xfrm>
          <a:prstGeom prst="rect">
            <a:avLst/>
          </a:prstGeom>
        </p:spPr>
        <p:txBody>
          <a:bodyPr/>
          <a:lstStyle/>
          <a:p>
            <a:fld id="{55DF8E4B-7C75-4FCD-8728-288B57F5402C}" type="datetime1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235200" y="629084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99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9" name="Frihandsfigur: Form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en-GB" noProof="0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noProof="0" smtClean="0"/>
              <a:t>Klicka här för att ändra 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  <p:sldLayoutId id="2147483714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</a:t>
            </a:r>
            <a:endParaRPr lang="en-GB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err="1" smtClean="0"/>
              <a:t>Redigera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2007237"/>
            <a:ext cx="5048250" cy="2154436"/>
          </a:xfrm>
        </p:spPr>
        <p:txBody>
          <a:bodyPr/>
          <a:lstStyle/>
          <a:p>
            <a:r>
              <a:rPr lang="en-US" sz="2800" b="1" dirty="0"/>
              <a:t>System solution for future energy systems - Location investigation for Power- to-Gas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endParaRPr lang="en-GB" sz="2800" b="0" noProof="0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 smtClean="0"/>
          </a:p>
          <a:p>
            <a:r>
              <a:rPr lang="en-GB" noProof="0" dirty="0" smtClean="0"/>
              <a:t>Anna-Karin Jannasch</a:t>
            </a:r>
          </a:p>
          <a:p>
            <a:r>
              <a:rPr lang="en-GB" noProof="0" dirty="0" smtClean="0"/>
              <a:t>January 2017</a:t>
            </a:r>
            <a:endParaRPr lang="en-GB" noProof="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 dirty="0" smtClean="0"/>
              <a:t>DIVISION</a:t>
            </a:r>
            <a:br>
              <a:rPr lang="en-GB" noProof="0" dirty="0" smtClean="0"/>
            </a:br>
            <a:r>
              <a:rPr lang="en-GB" noProof="0" dirty="0" smtClean="0"/>
              <a:t>ENHET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Wind</a:t>
            </a:r>
            <a:r>
              <a:rPr lang="sv-SE" dirty="0" smtClean="0"/>
              <a:t>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production</a:t>
            </a:r>
            <a:r>
              <a:rPr lang="sv-SE" dirty="0" smtClean="0"/>
              <a:t> in Gotland 2013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54" y="1445741"/>
            <a:ext cx="7757102" cy="48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Wind</a:t>
            </a:r>
            <a:r>
              <a:rPr lang="sv-SE" dirty="0" smtClean="0"/>
              <a:t>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production</a:t>
            </a:r>
            <a:r>
              <a:rPr lang="sv-SE" dirty="0" smtClean="0"/>
              <a:t> in Gotland 2020?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51" y="988540"/>
            <a:ext cx="7240031" cy="564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3348681" y="3801417"/>
            <a:ext cx="7846541" cy="923330"/>
            <a:chOff x="3348681" y="3801417"/>
            <a:chExt cx="7846541" cy="923330"/>
          </a:xfrm>
        </p:grpSpPr>
        <p:cxnSp>
          <p:nvCxnSpPr>
            <p:cNvPr id="4" name="Rak 3"/>
            <p:cNvCxnSpPr/>
            <p:nvPr/>
          </p:nvCxnSpPr>
          <p:spPr>
            <a:xfrm>
              <a:off x="3348681" y="4263082"/>
              <a:ext cx="5622324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ruta 4"/>
            <p:cNvSpPr txBox="1"/>
            <p:nvPr/>
          </p:nvSpPr>
          <p:spPr>
            <a:xfrm>
              <a:off x="9259245" y="3801417"/>
              <a:ext cx="19359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320 MW transmission </a:t>
              </a:r>
              <a:r>
                <a:rPr lang="sv-SE" dirty="0" err="1" smtClean="0"/>
                <a:t>capacity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8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10893" y="1233488"/>
            <a:ext cx="11090274" cy="496728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lvl="1"/>
            <a:endParaRPr lang="sv-SE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 - GOTLAND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41944" y="1478023"/>
            <a:ext cx="10850304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Socio-economic benefits (in the long-run, large-scale):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P2G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can contribute to balancing the regional and local power network AND to more renewable electricity and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renewable/semi-renewable biofuel production.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28600" lvl="1">
              <a:spcBef>
                <a:spcPts val="60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Products: 1) H2-supply to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Brogas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biogas plant in Visby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biomethanation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), 2)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Biomethane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production through thermochemical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methanisation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at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Cementa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Slite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 </a:t>
            </a:r>
          </a:p>
          <a:p>
            <a:pPr marL="228600" lvl="1">
              <a:spcBef>
                <a:spcPts val="60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Production capacity (demo):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 2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MWe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- alkaline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electrolyzer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 0,2 MNm3/y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biomethane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(Visby, 2016), larger plant for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biomethane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Slite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, 2025)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Main identified stakeholders: Region Gotland, Biogas Gotland, GEAB,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Cementa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Svenska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Kraftnät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, Destination Gotland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228600" lvl="1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sv-SE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RESULTS – PITEÅ/LULEÅ (NORRBOTTEN)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241944" y="1270558"/>
            <a:ext cx="10850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Socio-economic benefits (long-term, large-scale): balancing of grid, contribute to more renewable electricity and biofuel - biochemical production,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decarbonization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of steel production.</a:t>
            </a:r>
          </a:p>
          <a:p>
            <a:pPr marL="228600" lvl="1">
              <a:spcBef>
                <a:spcPts val="60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Products: 1) H2 to bio-liquids/chemicals, 2) H2 to steel industry 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Production capacity (demo):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small PEM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electrolyzer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in adjacent to LTU Green Fuels and RISE-ETC (2016)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Main identified stakeholders: LTU Green Fuels, RISE-ETC,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Piteå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kommun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, SSAB (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not a part of the project consortium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)</a:t>
            </a:r>
            <a:endParaRPr lang="en-US" sz="2000" dirty="0">
              <a:latin typeface="Georgia" panose="02040502050405020303" pitchFamily="18" charset="0"/>
              <a:sym typeface="Symbol"/>
            </a:endParaRPr>
          </a:p>
          <a:p>
            <a:pPr marL="228600" lvl="1">
              <a:spcBef>
                <a:spcPts val="600"/>
              </a:spcBef>
            </a:pPr>
            <a:r>
              <a:rPr lang="en-US" sz="2000" dirty="0" smtClean="0">
                <a:sym typeface="Symbol"/>
              </a:rPr>
              <a:t> 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sv-SE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29526"/>
            <a:ext cx="11090274" cy="492443"/>
          </a:xfrm>
        </p:spPr>
        <p:txBody>
          <a:bodyPr/>
          <a:lstStyle/>
          <a:p>
            <a:r>
              <a:rPr lang="sv-SE" dirty="0" smtClean="0"/>
              <a:t>RESULTS – FALKENBERG (HALLAND)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50863" y="1233488"/>
            <a:ext cx="10850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Socio-economic benefits: Supply of renewable hydrogen to the filling station (short run),contribute to more renewable fuels and chemicals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biomethane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H2) </a:t>
            </a:r>
          </a:p>
          <a:p>
            <a:pPr marL="228600" lvl="1">
              <a:spcBef>
                <a:spcPts val="600"/>
              </a:spcBef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Products: 1) H2-production for refueling station for H2 along E6, 2) H2-supply to regional biogas plants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Production capacity (demo):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 600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kWe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alkaline P2G-plant  10 kg H</a:t>
            </a:r>
            <a:r>
              <a:rPr lang="en-US" sz="200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2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/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hr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(2016)</a:t>
            </a:r>
          </a:p>
          <a:p>
            <a:pPr marL="228600" lvl="1">
              <a:spcBef>
                <a:spcPts val="60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/>
            </a:endParaRP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Main identified stakeholders: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Falkenberg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Energi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, E.ON,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/>
              </a:rPr>
              <a:t>Swedegas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/>
            </a:endParaRPr>
          </a:p>
          <a:p>
            <a:pPr marL="228600" lvl="1">
              <a:spcBef>
                <a:spcPts val="600"/>
              </a:spcBef>
            </a:pPr>
            <a:r>
              <a:rPr lang="en-US" sz="2000" dirty="0" smtClean="0">
                <a:sym typeface="Symbol"/>
              </a:rPr>
              <a:t> </a:t>
            </a:r>
          </a:p>
          <a:p>
            <a:pPr marL="5715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sv-SE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Gotland 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	</a:t>
            </a:r>
            <a:r>
              <a:rPr lang="sv-SE" dirty="0" err="1" smtClean="0"/>
              <a:t>Energiforsk</a:t>
            </a:r>
            <a:r>
              <a:rPr lang="sv-SE" dirty="0" smtClean="0"/>
              <a:t> rapport 2017:378 ”Genomförbarhetsstudie for Power-</a:t>
            </a:r>
            <a:r>
              <a:rPr lang="sv-SE" dirty="0" err="1" smtClean="0"/>
              <a:t>to</a:t>
            </a:r>
            <a:r>
              <a:rPr lang="sv-SE" dirty="0" smtClean="0"/>
              <a:t>-Gas Gotland”, 	(SWECO)</a:t>
            </a:r>
          </a:p>
          <a:p>
            <a:r>
              <a:rPr lang="sv-SE" dirty="0" smtClean="0"/>
              <a:t>Luleå/Piteå (Norrbotten)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HYBRIT (Vattenfall, SSAB, LKAB)  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 smtClean="0"/>
              <a:t>Horizon</a:t>
            </a:r>
            <a:r>
              <a:rPr lang="sv-SE" dirty="0" smtClean="0"/>
              <a:t> 2020 ”</a:t>
            </a:r>
            <a:r>
              <a:rPr lang="sv-SE" dirty="0" err="1" smtClean="0"/>
              <a:t>FReSMe</a:t>
            </a:r>
            <a:r>
              <a:rPr lang="sv-SE" dirty="0" smtClean="0"/>
              <a:t>” </a:t>
            </a:r>
          </a:p>
          <a:p>
            <a:pPr marL="0" indent="0">
              <a:buNone/>
            </a:pPr>
            <a:r>
              <a:rPr lang="sv-SE" dirty="0"/>
              <a:t>	Jannasch, A-K, Molinder, R, Marklund, M &amp; Hermansson, S (2016) </a:t>
            </a:r>
            <a:r>
              <a:rPr lang="sv-SE" i="1" dirty="0" err="1"/>
              <a:t>Analysis</a:t>
            </a:r>
            <a:r>
              <a:rPr lang="sv-SE" i="1" dirty="0"/>
              <a:t> </a:t>
            </a:r>
            <a:r>
              <a:rPr lang="sv-SE" i="1" dirty="0" err="1"/>
              <a:t>of</a:t>
            </a:r>
            <a:r>
              <a:rPr lang="sv-SE" i="1" dirty="0"/>
              <a:t> P2G / P2L </a:t>
            </a:r>
            <a:r>
              <a:rPr lang="sv-SE" i="1" dirty="0" smtClean="0"/>
              <a:t>	systems </a:t>
            </a:r>
            <a:r>
              <a:rPr lang="sv-SE" i="1" dirty="0"/>
              <a:t>in Piteå/Norrbotten for </a:t>
            </a:r>
            <a:r>
              <a:rPr lang="sv-SE" i="1" dirty="0" err="1"/>
              <a:t>combined</a:t>
            </a:r>
            <a:r>
              <a:rPr lang="sv-SE" i="1" dirty="0"/>
              <a:t> </a:t>
            </a:r>
            <a:r>
              <a:rPr lang="sv-SE" i="1" dirty="0" err="1"/>
              <a:t>production</a:t>
            </a:r>
            <a:r>
              <a:rPr lang="sv-SE" i="1" dirty="0"/>
              <a:t> </a:t>
            </a:r>
            <a:r>
              <a:rPr lang="sv-SE" i="1" dirty="0" err="1"/>
              <a:t>of</a:t>
            </a:r>
            <a:r>
              <a:rPr lang="sv-SE" i="1" dirty="0"/>
              <a:t> </a:t>
            </a:r>
            <a:r>
              <a:rPr lang="sv-SE" i="1" dirty="0" err="1"/>
              <a:t>liquid</a:t>
            </a:r>
            <a:r>
              <a:rPr lang="sv-SE" i="1" dirty="0"/>
              <a:t> and </a:t>
            </a:r>
            <a:r>
              <a:rPr lang="sv-SE" i="1" dirty="0" err="1"/>
              <a:t>gaseous</a:t>
            </a:r>
            <a:r>
              <a:rPr lang="sv-SE" i="1" dirty="0"/>
              <a:t> </a:t>
            </a:r>
            <a:r>
              <a:rPr lang="sv-SE" i="1" dirty="0" err="1"/>
              <a:t>biofuels</a:t>
            </a:r>
            <a:r>
              <a:rPr lang="sv-SE" i="1" dirty="0"/>
              <a:t>, </a:t>
            </a:r>
            <a:r>
              <a:rPr lang="sv-SE" i="1" dirty="0" smtClean="0"/>
              <a:t>	</a:t>
            </a:r>
            <a:r>
              <a:rPr lang="sv-SE" dirty="0" err="1" smtClean="0"/>
              <a:t>Report</a:t>
            </a:r>
            <a:r>
              <a:rPr lang="sv-SE" dirty="0" smtClean="0"/>
              <a:t> </a:t>
            </a:r>
            <a:r>
              <a:rPr lang="sv-SE" dirty="0"/>
              <a:t>No 2016:10, f3 The Swedish </a:t>
            </a:r>
            <a:r>
              <a:rPr lang="sv-SE" dirty="0" err="1"/>
              <a:t>Knowledge</a:t>
            </a:r>
            <a:r>
              <a:rPr lang="sv-SE" dirty="0"/>
              <a:t> Centre for </a:t>
            </a:r>
            <a:r>
              <a:rPr lang="sv-SE" dirty="0" err="1"/>
              <a:t>Renewable</a:t>
            </a:r>
            <a:r>
              <a:rPr lang="sv-SE" dirty="0"/>
              <a:t> </a:t>
            </a:r>
            <a:r>
              <a:rPr lang="sv-SE" dirty="0" err="1"/>
              <a:t>Transportation</a:t>
            </a:r>
            <a:r>
              <a:rPr lang="sv-SE" dirty="0"/>
              <a:t> </a:t>
            </a:r>
            <a:r>
              <a:rPr lang="sv-SE" dirty="0" smtClean="0"/>
              <a:t>	</a:t>
            </a:r>
            <a:r>
              <a:rPr lang="sv-SE" dirty="0" err="1" smtClean="0"/>
              <a:t>Fuels</a:t>
            </a:r>
            <a:r>
              <a:rPr lang="sv-SE" dirty="0"/>
              <a:t>, Sweden. </a:t>
            </a:r>
            <a:r>
              <a:rPr lang="sv-SE" dirty="0" err="1"/>
              <a:t>Available</a:t>
            </a:r>
            <a:r>
              <a:rPr lang="sv-SE" dirty="0"/>
              <a:t> at www.f3centre.se. 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 smtClean="0"/>
              <a:t>Submitted</a:t>
            </a:r>
            <a:r>
              <a:rPr lang="sv-SE" dirty="0" smtClean="0"/>
              <a:t> Test bed </a:t>
            </a:r>
            <a:r>
              <a:rPr lang="sv-SE" dirty="0" err="1" smtClean="0"/>
              <a:t>application</a:t>
            </a:r>
            <a:r>
              <a:rPr lang="sv-SE" dirty="0" smtClean="0"/>
              <a:t> (VINNOVA) ”Electrolysis and hydrogen </a:t>
            </a:r>
            <a:r>
              <a:rPr lang="sv-SE" dirty="0" err="1" smtClean="0"/>
              <a:t>storage</a:t>
            </a:r>
            <a:r>
              <a:rPr lang="sv-SE" dirty="0" smtClean="0"/>
              <a:t> in an 	</a:t>
            </a:r>
            <a:r>
              <a:rPr lang="sv-SE" dirty="0" err="1" smtClean="0"/>
              <a:t>energy</a:t>
            </a:r>
            <a:r>
              <a:rPr lang="sv-SE" dirty="0" smtClean="0"/>
              <a:t> system”</a:t>
            </a:r>
          </a:p>
          <a:p>
            <a:r>
              <a:rPr lang="sv-SE" dirty="0" smtClean="0"/>
              <a:t>Falkenberg (Halland) –  no </a:t>
            </a:r>
            <a:r>
              <a:rPr lang="sv-SE" dirty="0" err="1" smtClean="0"/>
              <a:t>following-up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, no </a:t>
            </a:r>
            <a:r>
              <a:rPr lang="sv-SE" dirty="0" err="1" smtClean="0"/>
              <a:t>refueling</a:t>
            </a:r>
            <a:r>
              <a:rPr lang="sv-SE" dirty="0"/>
              <a:t> </a:t>
            </a:r>
            <a:r>
              <a:rPr lang="sv-SE" dirty="0" smtClean="0"/>
              <a:t>station for H2 on </a:t>
            </a:r>
            <a:r>
              <a:rPr lang="sv-SE" dirty="0" err="1" smtClean="0"/>
              <a:t>place</a:t>
            </a:r>
            <a:r>
              <a:rPr lang="sv-SE" dirty="0" smtClean="0"/>
              <a:t>. </a:t>
            </a:r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STATUS  AT THE SELECTED LOCATIONS TODAY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5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en-GB" noProof="0" dirty="0" smtClean="0"/>
              <a:t>THANK YOU!</a:t>
            </a:r>
            <a:endParaRPr lang="en-GB" noProof="0" dirty="0"/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Anna-Karin Jannasch</a:t>
            </a:r>
          </a:p>
          <a:p>
            <a:r>
              <a:rPr lang="en-GB" dirty="0"/>
              <a:t>a</a:t>
            </a:r>
            <a:r>
              <a:rPr lang="en-GB" noProof="0" dirty="0" smtClean="0"/>
              <a:t>nna-karin.jannasch@ri.se</a:t>
            </a:r>
          </a:p>
          <a:p>
            <a:r>
              <a:rPr lang="en-GB" noProof="0" dirty="0" smtClean="0"/>
              <a:t>010-516 47 51</a:t>
            </a:r>
            <a:endParaRPr lang="en-GB" noProof="0" dirty="0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noProof="0" dirty="0" smtClean="0"/>
              <a:t>Energy and Circular Economy</a:t>
            </a:r>
            <a:endParaRPr lang="en-GB" noProof="0" dirty="0"/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292169"/>
            <a:ext cx="11090274" cy="3190231"/>
          </a:xfrm>
        </p:spPr>
        <p:txBody>
          <a:bodyPr>
            <a:normAutofit/>
          </a:bodyPr>
          <a:lstStyle/>
          <a:p>
            <a:r>
              <a:rPr lang="sv-SE" dirty="0" smtClean="0"/>
              <a:t>Total </a:t>
            </a:r>
            <a:r>
              <a:rPr lang="sv-SE" dirty="0" err="1" smtClean="0"/>
              <a:t>project</a:t>
            </a:r>
            <a:r>
              <a:rPr lang="sv-SE" dirty="0" smtClean="0"/>
              <a:t> budget: 900 </a:t>
            </a:r>
            <a:r>
              <a:rPr lang="sv-SE" dirty="0" err="1" smtClean="0"/>
              <a:t>kSEK</a:t>
            </a:r>
            <a:endParaRPr lang="sv-SE" dirty="0" smtClean="0"/>
          </a:p>
          <a:p>
            <a:r>
              <a:rPr lang="sv-SE" dirty="0" smtClean="0"/>
              <a:t>Main </a:t>
            </a:r>
            <a:r>
              <a:rPr lang="sv-SE" dirty="0" err="1" smtClean="0"/>
              <a:t>author</a:t>
            </a:r>
            <a:r>
              <a:rPr lang="sv-SE" dirty="0" smtClean="0"/>
              <a:t>: Karin Byman (ÅF)</a:t>
            </a:r>
            <a:endParaRPr lang="sv-SE" dirty="0"/>
          </a:p>
          <a:p>
            <a:r>
              <a:rPr lang="sv-SE" dirty="0" smtClean="0"/>
              <a:t>Supported by: </a:t>
            </a:r>
            <a:r>
              <a:rPr lang="sv-SE" dirty="0" err="1" smtClean="0"/>
              <a:t>Swedegas</a:t>
            </a:r>
            <a:r>
              <a:rPr lang="sv-SE" dirty="0" smtClean="0"/>
              <a:t> (</a:t>
            </a:r>
            <a:r>
              <a:rPr lang="sv-SE" dirty="0" err="1" smtClean="0"/>
              <a:t>project</a:t>
            </a:r>
            <a:r>
              <a:rPr lang="sv-SE" dirty="0" smtClean="0"/>
              <a:t> </a:t>
            </a:r>
            <a:r>
              <a:rPr lang="sv-SE" dirty="0" err="1" smtClean="0"/>
              <a:t>leader</a:t>
            </a:r>
            <a:r>
              <a:rPr lang="sv-SE" dirty="0" smtClean="0"/>
              <a:t>), </a:t>
            </a:r>
            <a:r>
              <a:rPr lang="sv-SE" dirty="0"/>
              <a:t>E. On Gas Sverige, </a:t>
            </a:r>
            <a:r>
              <a:rPr lang="sv-SE" dirty="0" err="1"/>
              <a:t>Öresundskraft</a:t>
            </a:r>
            <a:r>
              <a:rPr lang="sv-SE" dirty="0"/>
              <a:t>, Falkenberg Energi, Vätgas Sverige, Region Gotland, Cementa, Energigas Sverige, Piteå kommun, Piteå Science, Å-</a:t>
            </a:r>
            <a:r>
              <a:rPr lang="sv-SE" dirty="0" err="1"/>
              <a:t>forsk</a:t>
            </a:r>
            <a:r>
              <a:rPr lang="sv-SE" dirty="0"/>
              <a:t>, </a:t>
            </a:r>
            <a:r>
              <a:rPr lang="sv-SE" dirty="0" smtClean="0"/>
              <a:t>Swedish Energy Agency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Energiforsk</a:t>
            </a:r>
            <a:r>
              <a:rPr lang="sv-SE" dirty="0" smtClean="0"/>
              <a:t> (former Swedish Gas </a:t>
            </a:r>
            <a:r>
              <a:rPr lang="sv-SE" dirty="0" err="1" smtClean="0"/>
              <a:t>Technology</a:t>
            </a:r>
            <a:r>
              <a:rPr lang="sv-SE" dirty="0" smtClean="0"/>
              <a:t> Centre). </a:t>
            </a:r>
          </a:p>
          <a:p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r>
              <a:rPr lang="sv-SE" dirty="0" smtClean="0"/>
              <a:t>: May 2014- May 2015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SOME PROJECT INFO</a:t>
            </a:r>
            <a:endParaRPr lang="sv-SE" dirty="0"/>
          </a:p>
        </p:txBody>
      </p:sp>
      <p:sp>
        <p:nvSpPr>
          <p:cNvPr id="8" name="Platshållare för innehåll 1"/>
          <p:cNvSpPr txBox="1">
            <a:spLocks/>
          </p:cNvSpPr>
          <p:nvPr/>
        </p:nvSpPr>
        <p:spPr>
          <a:xfrm>
            <a:off x="550863" y="4922520"/>
            <a:ext cx="11090274" cy="27094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sv-SE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233489"/>
            <a:ext cx="11090274" cy="2473538"/>
          </a:xfrm>
        </p:spPr>
        <p:txBody>
          <a:bodyPr>
            <a:normAutofit/>
          </a:bodyPr>
          <a:lstStyle/>
          <a:p>
            <a:r>
              <a:rPr lang="sv-SE" dirty="0" smtClean="0"/>
              <a:t>National </a:t>
            </a:r>
            <a:r>
              <a:rPr lang="sv-SE" dirty="0" err="1" smtClean="0"/>
              <a:t>energy</a:t>
            </a:r>
            <a:r>
              <a:rPr lang="sv-SE" dirty="0" smtClean="0"/>
              <a:t> and </a:t>
            </a:r>
            <a:r>
              <a:rPr lang="sv-SE" dirty="0" err="1" smtClean="0"/>
              <a:t>climate</a:t>
            </a:r>
            <a:r>
              <a:rPr lang="sv-SE" dirty="0" smtClean="0"/>
              <a:t> </a:t>
            </a:r>
            <a:r>
              <a:rPr lang="sv-SE" dirty="0" err="1" smtClean="0"/>
              <a:t>goals</a:t>
            </a:r>
            <a:r>
              <a:rPr lang="sv-SE" dirty="0" smtClean="0"/>
              <a:t> </a:t>
            </a:r>
            <a:r>
              <a:rPr lang="sv-SE" dirty="0" err="1" smtClean="0"/>
              <a:t>such</a:t>
            </a:r>
            <a:r>
              <a:rPr lang="sv-SE" dirty="0" smtClean="0"/>
              <a:t> 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100</a:t>
            </a:r>
            <a:r>
              <a:rPr lang="en-US" sz="2000" dirty="0"/>
              <a:t>% renewable power production by </a:t>
            </a:r>
            <a:r>
              <a:rPr lang="en-US" sz="2000" dirty="0" smtClean="0"/>
              <a:t>2040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Wind power is facing a major expansion, 17 </a:t>
            </a:r>
            <a:r>
              <a:rPr lang="en-US" sz="2000" dirty="0" err="1" smtClean="0"/>
              <a:t>TWh</a:t>
            </a:r>
            <a:r>
              <a:rPr lang="en-US" sz="2000" dirty="0" smtClean="0"/>
              <a:t> (2015) </a:t>
            </a:r>
            <a:r>
              <a:rPr lang="en-US" sz="2000" dirty="0" smtClean="0">
                <a:sym typeface="Symbol"/>
              </a:rPr>
              <a:t> 30 </a:t>
            </a:r>
            <a:r>
              <a:rPr lang="en-US" sz="2000" dirty="0" err="1" smtClean="0">
                <a:sym typeface="Symbol"/>
              </a:rPr>
              <a:t>TWh</a:t>
            </a:r>
            <a:r>
              <a:rPr lang="en-US" sz="2000" dirty="0" smtClean="0">
                <a:sym typeface="Symbol"/>
              </a:rPr>
              <a:t> (2030)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 smtClean="0"/>
              <a:t>Fossil-independent </a:t>
            </a:r>
            <a:r>
              <a:rPr lang="sv-SE" sz="2000" dirty="0"/>
              <a:t>transport </a:t>
            </a:r>
            <a:r>
              <a:rPr lang="sv-SE" sz="2000" dirty="0" err="1"/>
              <a:t>sector</a:t>
            </a:r>
            <a:r>
              <a:rPr lang="sv-SE" sz="2000" dirty="0"/>
              <a:t> </a:t>
            </a:r>
            <a:r>
              <a:rPr lang="sv-SE" sz="2000" dirty="0" smtClean="0"/>
              <a:t>by 2030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000" dirty="0" smtClean="0"/>
              <a:t> A </a:t>
            </a:r>
            <a:r>
              <a:rPr lang="sv-SE" sz="2000" dirty="0" err="1" smtClean="0"/>
              <a:t>carbon</a:t>
            </a:r>
            <a:r>
              <a:rPr lang="sv-SE" sz="2000" dirty="0" smtClean="0"/>
              <a:t>-neutral </a:t>
            </a:r>
            <a:r>
              <a:rPr lang="sv-SE" sz="2000" dirty="0" err="1"/>
              <a:t>society</a:t>
            </a:r>
            <a:r>
              <a:rPr lang="sv-SE" sz="2000" dirty="0"/>
              <a:t> </a:t>
            </a:r>
            <a:r>
              <a:rPr lang="sv-SE" sz="2000" dirty="0" smtClean="0"/>
              <a:t>by </a:t>
            </a:r>
            <a:r>
              <a:rPr lang="sv-SE" sz="2000" dirty="0"/>
              <a:t>2045</a:t>
            </a:r>
            <a:endParaRPr lang="sv-SE" sz="2000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MOTIVATION AND BACKGROUND</a:t>
            </a:r>
            <a:endParaRPr lang="sv-SE" dirty="0"/>
          </a:p>
        </p:txBody>
      </p:sp>
      <p:sp>
        <p:nvSpPr>
          <p:cNvPr id="5" name="Högerböjd 4"/>
          <p:cNvSpPr/>
          <p:nvPr/>
        </p:nvSpPr>
        <p:spPr>
          <a:xfrm>
            <a:off x="847425" y="3707027"/>
            <a:ext cx="1179083" cy="8711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310714" y="4142602"/>
            <a:ext cx="909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Increased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demand for regulating power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and large-scale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energy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storage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Increased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need for renewable fuels</a:t>
            </a:r>
            <a:endParaRPr lang="sv-SE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OPPORTUNITIES WITH POWER-TO-GAS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005384" y="5004486"/>
            <a:ext cx="1544594" cy="275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22" y="1530280"/>
            <a:ext cx="48704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550863" y="1223319"/>
            <a:ext cx="5780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Enables regulating power and energy storage of surplus electricity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Enables more production of renewables (hydrogen, CH4*2)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Can be combined with large CO2-sources for maximum yield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Georgia" panose="02040502050405020303" pitchFamily="18" charset="0"/>
              </a:rPr>
              <a:t>Increases security of supply.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Today</a:t>
            </a:r>
            <a:r>
              <a:rPr lang="sv-SE" dirty="0" smtClean="0"/>
              <a:t> </a:t>
            </a:r>
            <a:r>
              <a:rPr lang="sv-SE" dirty="0" err="1" smtClean="0"/>
              <a:t>around</a:t>
            </a:r>
            <a:r>
              <a:rPr lang="sv-SE" dirty="0" smtClean="0"/>
              <a:t> 40-50 P2G demonstration or pilot plants in operation or under planning/</a:t>
            </a:r>
            <a:r>
              <a:rPr lang="sv-SE" dirty="0" err="1" smtClean="0"/>
              <a:t>construction</a:t>
            </a:r>
            <a:r>
              <a:rPr lang="sv-SE" dirty="0" smtClean="0"/>
              <a:t> in </a:t>
            </a:r>
            <a:r>
              <a:rPr lang="sv-SE" dirty="0" err="1" smtClean="0"/>
              <a:t>Europe</a:t>
            </a:r>
            <a:r>
              <a:rPr lang="sv-SE" dirty="0" smtClean="0"/>
              <a:t> . </a:t>
            </a:r>
          </a:p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commercial</a:t>
            </a:r>
            <a:r>
              <a:rPr lang="sv-SE" dirty="0" smtClean="0"/>
              <a:t> P2G –plant on </a:t>
            </a:r>
            <a:r>
              <a:rPr lang="sv-SE" dirty="0" err="1" smtClean="0"/>
              <a:t>Iceland</a:t>
            </a:r>
            <a:r>
              <a:rPr lang="sv-SE" dirty="0" smtClean="0"/>
              <a:t> (</a:t>
            </a:r>
            <a:r>
              <a:rPr lang="en-US" i="1" dirty="0"/>
              <a:t>the George </a:t>
            </a:r>
            <a:r>
              <a:rPr lang="en-US" i="1" dirty="0" err="1"/>
              <a:t>Olah</a:t>
            </a:r>
            <a:r>
              <a:rPr lang="en-US" i="1" dirty="0"/>
              <a:t> Renewable Methanol </a:t>
            </a:r>
            <a:r>
              <a:rPr lang="en-US" i="1" dirty="0" smtClean="0"/>
              <a:t>Plant, CRI</a:t>
            </a:r>
            <a:r>
              <a:rPr lang="sv-SE" dirty="0" smtClean="0"/>
              <a:t>). </a:t>
            </a:r>
          </a:p>
          <a:p>
            <a:r>
              <a:rPr lang="sv-SE" dirty="0" smtClean="0"/>
              <a:t>No P2G plant on </a:t>
            </a:r>
            <a:r>
              <a:rPr lang="sv-SE" dirty="0" err="1" smtClean="0"/>
              <a:t>place</a:t>
            </a:r>
            <a:r>
              <a:rPr lang="sv-SE" dirty="0" smtClean="0"/>
              <a:t> in Sweden</a:t>
            </a:r>
          </a:p>
          <a:p>
            <a:pPr marL="0" indent="0">
              <a:buNone/>
            </a:pPr>
            <a:r>
              <a:rPr lang="sv-SE" dirty="0" smtClean="0"/>
              <a:t>	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POWER TO GAS STATUS IN EUROPE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025611"/>
            <a:ext cx="11090274" cy="5474069"/>
          </a:xfrm>
        </p:spPr>
        <p:txBody>
          <a:bodyPr>
            <a:normAutofit/>
          </a:bodyPr>
          <a:lstStyle/>
          <a:p>
            <a:r>
              <a:rPr lang="en-US" dirty="0" smtClean="0"/>
              <a:t>To investigate </a:t>
            </a:r>
            <a:r>
              <a:rPr lang="en-US" dirty="0"/>
              <a:t>appropriate  </a:t>
            </a:r>
            <a:r>
              <a:rPr lang="en-US" dirty="0" smtClean="0"/>
              <a:t>location(s) </a:t>
            </a:r>
            <a:r>
              <a:rPr lang="en-US" dirty="0"/>
              <a:t>and prerequisites for demonstrating the </a:t>
            </a:r>
            <a:r>
              <a:rPr lang="en-US" dirty="0" smtClean="0"/>
              <a:t>benefit(s) </a:t>
            </a:r>
            <a:r>
              <a:rPr lang="en-US" dirty="0"/>
              <a:t>of the P2G </a:t>
            </a:r>
            <a:r>
              <a:rPr lang="en-US" dirty="0" smtClean="0"/>
              <a:t>-concept </a:t>
            </a:r>
            <a:r>
              <a:rPr lang="en-US" dirty="0"/>
              <a:t>in </a:t>
            </a:r>
            <a:r>
              <a:rPr lang="en-US" dirty="0" smtClean="0"/>
              <a:t>a Swedish context.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AIM OF STUDY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31711" t="7778" r="32631" b="20507"/>
          <a:stretch/>
        </p:blipFill>
        <p:spPr>
          <a:xfrm rot="21142098">
            <a:off x="2564658" y="2050972"/>
            <a:ext cx="3656725" cy="41368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188584" y="2826711"/>
            <a:ext cx="335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Follow-up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study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to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: </a:t>
            </a:r>
            <a:endParaRPr lang="sv-SE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[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1] Ny vision i energi­debatten: Lagra vindkraft i naturgasnätet” (2012), </a:t>
            </a:r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ÅF</a:t>
            </a:r>
          </a:p>
          <a:p>
            <a:endParaRPr lang="sv-SE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sv-S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[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2] Power </a:t>
            </a:r>
            <a:r>
              <a:rPr lang="sv-S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to</a:t>
            </a:r>
            <a:r>
              <a:rPr lang="sv-SE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gas. Internationell utblick och potentialen i Sverige” (2013), ÅF</a:t>
            </a:r>
          </a:p>
        </p:txBody>
      </p:sp>
    </p:spTree>
    <p:extLst>
      <p:ext uri="{BB962C8B-B14F-4D97-AF65-F5344CB8AC3E}">
        <p14:creationId xmlns:p14="http://schemas.microsoft.com/office/powerpoint/2010/main" val="1156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1431" y="41462"/>
            <a:ext cx="10651067" cy="11430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re-study incl.  3 selected locations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" y="1363579"/>
            <a:ext cx="5819300" cy="5221705"/>
          </a:xfrm>
          <a:prstGeom prst="rect">
            <a:avLst/>
          </a:prstGeom>
        </p:spPr>
      </p:pic>
      <p:cxnSp>
        <p:nvCxnSpPr>
          <p:cNvPr id="6" name="Rak 5"/>
          <p:cNvCxnSpPr/>
          <p:nvPr/>
        </p:nvCxnSpPr>
        <p:spPr>
          <a:xfrm flipV="1">
            <a:off x="3948296" y="4880919"/>
            <a:ext cx="2256575" cy="765908"/>
          </a:xfrm>
          <a:prstGeom prst="line">
            <a:avLst/>
          </a:prstGeom>
          <a:ln w="41275"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V="1">
            <a:off x="4354668" y="859693"/>
            <a:ext cx="2048459" cy="1889909"/>
          </a:xfrm>
          <a:prstGeom prst="line">
            <a:avLst/>
          </a:prstGeom>
          <a:ln w="41275"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/>
          <p:cNvSpPr txBox="1">
            <a:spLocks/>
          </p:cNvSpPr>
          <p:nvPr/>
        </p:nvSpPr>
        <p:spPr>
          <a:xfrm>
            <a:off x="6437673" y="2708499"/>
            <a:ext cx="5259604" cy="850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/>
          </a:p>
        </p:txBody>
      </p:sp>
      <p:sp>
        <p:nvSpPr>
          <p:cNvPr id="20" name="Platshållare för innehåll 2"/>
          <p:cNvSpPr txBox="1">
            <a:spLocks/>
          </p:cNvSpPr>
          <p:nvPr/>
        </p:nvSpPr>
        <p:spPr>
          <a:xfrm>
            <a:off x="6437671" y="4486877"/>
            <a:ext cx="5577176" cy="1096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5600" dirty="0" smtClean="0"/>
          </a:p>
        </p:txBody>
      </p:sp>
      <p:cxnSp>
        <p:nvCxnSpPr>
          <p:cNvPr id="7" name="Rak 6"/>
          <p:cNvCxnSpPr/>
          <p:nvPr/>
        </p:nvCxnSpPr>
        <p:spPr>
          <a:xfrm flipV="1">
            <a:off x="2289777" y="2708498"/>
            <a:ext cx="4108092" cy="3090728"/>
          </a:xfrm>
          <a:prstGeom prst="line">
            <a:avLst/>
          </a:prstGeom>
          <a:ln w="41275"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268479" y="568411"/>
            <a:ext cx="5729208" cy="1890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Luleå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en-US" sz="16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Piteå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en-US" sz="16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Norrbotten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Ambitious wind power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development plans (400 to 4000 MW)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Heavy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regional industry (steel, pulp and paper) with large CO</a:t>
            </a:r>
            <a:r>
              <a:rPr lang="en-US" sz="1600" baseline="-25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Great expertise in R&amp;D for biofuel production in the area (RISE ETC, 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LuTH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  <a:p>
            <a:endParaRPr lang="en-US" sz="14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256506" y="2629387"/>
            <a:ext cx="11681593" cy="3857383"/>
            <a:chOff x="192379" y="2629386"/>
            <a:chExt cx="8761195" cy="3857383"/>
          </a:xfrm>
        </p:grpSpPr>
        <p:sp>
          <p:nvSpPr>
            <p:cNvPr id="25" name="Rektangel 24"/>
            <p:cNvSpPr/>
            <p:nvPr/>
          </p:nvSpPr>
          <p:spPr>
            <a:xfrm>
              <a:off x="4666800" y="2629386"/>
              <a:ext cx="4286774" cy="17223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endPara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r>
                <a:rPr lang="en-US" sz="1600" b="1" dirty="0" err="1" smtClean="0">
                  <a:solidFill>
                    <a:schemeClr val="tx1"/>
                  </a:solidFill>
                  <a:latin typeface="Georgia" panose="02040502050405020303" pitchFamily="18" charset="0"/>
                </a:rPr>
                <a:t>Falkenberg</a:t>
              </a:r>
              <a:r>
                <a:rPr lang="en-US" sz="16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 (</a:t>
              </a:r>
              <a:r>
                <a:rPr lang="en-US" sz="1600" b="1" dirty="0" err="1">
                  <a:solidFill>
                    <a:schemeClr val="tx1"/>
                  </a:solidFill>
                  <a:latin typeface="Georgia" panose="02040502050405020303" pitchFamily="18" charset="0"/>
                </a:rPr>
                <a:t>H</a:t>
              </a:r>
              <a:r>
                <a:rPr lang="en-US" sz="1600" b="1" dirty="0" err="1" smtClean="0">
                  <a:solidFill>
                    <a:schemeClr val="tx1"/>
                  </a:solidFill>
                  <a:latin typeface="Georgia" panose="02040502050405020303" pitchFamily="18" charset="0"/>
                </a:rPr>
                <a:t>alland</a:t>
              </a:r>
              <a:r>
                <a:rPr lang="en-US" sz="1600" b="1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Access </a:t>
              </a:r>
              <a:r>
                <a:rPr lang="en-US" sz="1600" dirty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to national gas </a:t>
              </a:r>
              <a: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grid (injection of bio-CH4 and/or H2)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Ambitious </a:t>
              </a:r>
              <a:r>
                <a:rPr lang="en-US" sz="1600" dirty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wind power </a:t>
              </a:r>
              <a: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development (300 to 1100 MW )</a:t>
              </a:r>
              <a:b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</a:br>
              <a: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(</a:t>
              </a:r>
              <a:r>
                <a:rPr lang="en-US" sz="1600" dirty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conditions similar to </a:t>
              </a:r>
              <a:r>
                <a:rPr lang="en-US" sz="1600" dirty="0" err="1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Dk</a:t>
              </a:r>
              <a:r>
                <a:rPr lang="en-US" sz="1600" dirty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 &amp; </a:t>
              </a:r>
              <a:r>
                <a:rPr lang="en-US" sz="1600" dirty="0" err="1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Ger</a:t>
              </a:r>
              <a:r>
                <a:rPr lang="en-US" sz="160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)</a:t>
              </a:r>
            </a:p>
            <a:p>
              <a:endParaRPr lang="en-US" sz="14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r>
                <a:rPr lang="en-US" sz="1400" dirty="0">
                  <a:solidFill>
                    <a:schemeClr val="tx1"/>
                  </a:solidFill>
                </a:rPr>
                <a:t/>
              </a:r>
              <a:br>
                <a:rPr lang="en-US" sz="1400" dirty="0">
                  <a:solidFill>
                    <a:schemeClr val="tx1"/>
                  </a:solidFill>
                </a:rPr>
              </a:b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192379" y="5525477"/>
              <a:ext cx="1831809" cy="961292"/>
              <a:chOff x="192379" y="5525477"/>
              <a:chExt cx="1831809" cy="961292"/>
            </a:xfrm>
          </p:grpSpPr>
          <p:sp>
            <p:nvSpPr>
              <p:cNvPr id="35" name="Frihandsfigur 34"/>
              <p:cNvSpPr/>
              <p:nvPr/>
            </p:nvSpPr>
            <p:spPr>
              <a:xfrm>
                <a:off x="1641231" y="5525477"/>
                <a:ext cx="242277" cy="961292"/>
              </a:xfrm>
              <a:custGeom>
                <a:avLst/>
                <a:gdLst>
                  <a:gd name="connsiteX0" fmla="*/ 234461 w 242277"/>
                  <a:gd name="connsiteY0" fmla="*/ 961292 h 961292"/>
                  <a:gd name="connsiteX1" fmla="*/ 234461 w 242277"/>
                  <a:gd name="connsiteY1" fmla="*/ 898769 h 961292"/>
                  <a:gd name="connsiteX2" fmla="*/ 211015 w 242277"/>
                  <a:gd name="connsiteY2" fmla="*/ 883138 h 961292"/>
                  <a:gd name="connsiteX3" fmla="*/ 203200 w 242277"/>
                  <a:gd name="connsiteY3" fmla="*/ 859692 h 961292"/>
                  <a:gd name="connsiteX4" fmla="*/ 187569 w 242277"/>
                  <a:gd name="connsiteY4" fmla="*/ 836246 h 961292"/>
                  <a:gd name="connsiteX5" fmla="*/ 195384 w 242277"/>
                  <a:gd name="connsiteY5" fmla="*/ 726831 h 961292"/>
                  <a:gd name="connsiteX6" fmla="*/ 179754 w 242277"/>
                  <a:gd name="connsiteY6" fmla="*/ 570523 h 961292"/>
                  <a:gd name="connsiteX7" fmla="*/ 171938 w 242277"/>
                  <a:gd name="connsiteY7" fmla="*/ 508000 h 961292"/>
                  <a:gd name="connsiteX8" fmla="*/ 132861 w 242277"/>
                  <a:gd name="connsiteY8" fmla="*/ 461108 h 961292"/>
                  <a:gd name="connsiteX9" fmla="*/ 125046 w 242277"/>
                  <a:gd name="connsiteY9" fmla="*/ 437661 h 961292"/>
                  <a:gd name="connsiteX10" fmla="*/ 109415 w 242277"/>
                  <a:gd name="connsiteY10" fmla="*/ 414215 h 961292"/>
                  <a:gd name="connsiteX11" fmla="*/ 85969 w 242277"/>
                  <a:gd name="connsiteY11" fmla="*/ 304800 h 961292"/>
                  <a:gd name="connsiteX12" fmla="*/ 70338 w 242277"/>
                  <a:gd name="connsiteY12" fmla="*/ 257908 h 961292"/>
                  <a:gd name="connsiteX13" fmla="*/ 62523 w 242277"/>
                  <a:gd name="connsiteY13" fmla="*/ 226646 h 961292"/>
                  <a:gd name="connsiteX14" fmla="*/ 46892 w 242277"/>
                  <a:gd name="connsiteY14" fmla="*/ 203200 h 961292"/>
                  <a:gd name="connsiteX15" fmla="*/ 23446 w 242277"/>
                  <a:gd name="connsiteY15" fmla="*/ 156308 h 961292"/>
                  <a:gd name="connsiteX16" fmla="*/ 7815 w 242277"/>
                  <a:gd name="connsiteY16" fmla="*/ 109415 h 961292"/>
                  <a:gd name="connsiteX17" fmla="*/ 0 w 242277"/>
                  <a:gd name="connsiteY17" fmla="*/ 85969 h 961292"/>
                  <a:gd name="connsiteX18" fmla="*/ 0 w 242277"/>
                  <a:gd name="connsiteY18" fmla="*/ 0 h 96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2277" h="961292">
                    <a:moveTo>
                      <a:pt x="234461" y="961292"/>
                    </a:moveTo>
                    <a:cubicBezTo>
                      <a:pt x="238468" y="941260"/>
                      <a:pt x="249842" y="917996"/>
                      <a:pt x="234461" y="898769"/>
                    </a:cubicBezTo>
                    <a:cubicBezTo>
                      <a:pt x="228593" y="891434"/>
                      <a:pt x="218830" y="888348"/>
                      <a:pt x="211015" y="883138"/>
                    </a:cubicBezTo>
                    <a:cubicBezTo>
                      <a:pt x="208410" y="875323"/>
                      <a:pt x="206884" y="867060"/>
                      <a:pt x="203200" y="859692"/>
                    </a:cubicBezTo>
                    <a:cubicBezTo>
                      <a:pt x="198999" y="851291"/>
                      <a:pt x="188121" y="845623"/>
                      <a:pt x="187569" y="836246"/>
                    </a:cubicBezTo>
                    <a:cubicBezTo>
                      <a:pt x="185422" y="799745"/>
                      <a:pt x="192779" y="763303"/>
                      <a:pt x="195384" y="726831"/>
                    </a:cubicBezTo>
                    <a:cubicBezTo>
                      <a:pt x="181885" y="537832"/>
                      <a:pt x="195554" y="681122"/>
                      <a:pt x="179754" y="570523"/>
                    </a:cubicBezTo>
                    <a:cubicBezTo>
                      <a:pt x="176784" y="549731"/>
                      <a:pt x="177465" y="528263"/>
                      <a:pt x="171938" y="508000"/>
                    </a:cubicBezTo>
                    <a:cubicBezTo>
                      <a:pt x="167858" y="493039"/>
                      <a:pt x="142143" y="470390"/>
                      <a:pt x="132861" y="461108"/>
                    </a:cubicBezTo>
                    <a:cubicBezTo>
                      <a:pt x="130256" y="453292"/>
                      <a:pt x="128730" y="445030"/>
                      <a:pt x="125046" y="437661"/>
                    </a:cubicBezTo>
                    <a:cubicBezTo>
                      <a:pt x="120845" y="429260"/>
                      <a:pt x="112625" y="423042"/>
                      <a:pt x="109415" y="414215"/>
                    </a:cubicBezTo>
                    <a:cubicBezTo>
                      <a:pt x="84800" y="346525"/>
                      <a:pt x="101107" y="365353"/>
                      <a:pt x="85969" y="304800"/>
                    </a:cubicBezTo>
                    <a:cubicBezTo>
                      <a:pt x="81973" y="288816"/>
                      <a:pt x="74334" y="273892"/>
                      <a:pt x="70338" y="257908"/>
                    </a:cubicBezTo>
                    <a:cubicBezTo>
                      <a:pt x="67733" y="247487"/>
                      <a:pt x="66754" y="236519"/>
                      <a:pt x="62523" y="226646"/>
                    </a:cubicBezTo>
                    <a:cubicBezTo>
                      <a:pt x="58823" y="218013"/>
                      <a:pt x="52102" y="211015"/>
                      <a:pt x="46892" y="203200"/>
                    </a:cubicBezTo>
                    <a:cubicBezTo>
                      <a:pt x="18393" y="117699"/>
                      <a:pt x="63844" y="247203"/>
                      <a:pt x="23446" y="156308"/>
                    </a:cubicBezTo>
                    <a:cubicBezTo>
                      <a:pt x="16754" y="141252"/>
                      <a:pt x="13025" y="125046"/>
                      <a:pt x="7815" y="109415"/>
                    </a:cubicBezTo>
                    <a:cubicBezTo>
                      <a:pt x="5210" y="101600"/>
                      <a:pt x="0" y="94207"/>
                      <a:pt x="0" y="85969"/>
                    </a:cubicBez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ihandsfigur 35"/>
              <p:cNvSpPr/>
              <p:nvPr/>
            </p:nvSpPr>
            <p:spPr>
              <a:xfrm>
                <a:off x="1789723" y="5775569"/>
                <a:ext cx="234465" cy="242277"/>
              </a:xfrm>
              <a:custGeom>
                <a:avLst/>
                <a:gdLst>
                  <a:gd name="connsiteX0" fmla="*/ 0 w 234465"/>
                  <a:gd name="connsiteY0" fmla="*/ 242277 h 242277"/>
                  <a:gd name="connsiteX1" fmla="*/ 234462 w 234465"/>
                  <a:gd name="connsiteY1" fmla="*/ 0 h 24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465" h="242277">
                    <a:moveTo>
                      <a:pt x="0" y="242277"/>
                    </a:moveTo>
                    <a:cubicBezTo>
                      <a:pt x="238208" y="12010"/>
                      <a:pt x="234462" y="124331"/>
                      <a:pt x="234462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Rak 37"/>
              <p:cNvCxnSpPr/>
              <p:nvPr/>
            </p:nvCxnSpPr>
            <p:spPr>
              <a:xfrm flipH="1">
                <a:off x="1414585" y="6385169"/>
                <a:ext cx="422028" cy="234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ktangel 7"/>
              <p:cNvSpPr/>
              <p:nvPr/>
            </p:nvSpPr>
            <p:spPr>
              <a:xfrm>
                <a:off x="192379" y="6017846"/>
                <a:ext cx="10400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national gas grid</a:t>
                </a:r>
                <a:endParaRPr lang="en-US" sz="1400" dirty="0"/>
              </a:p>
            </p:txBody>
          </p:sp>
        </p:grpSp>
      </p:grpSp>
      <p:sp>
        <p:nvSpPr>
          <p:cNvPr id="26" name="Rektangel 25"/>
          <p:cNvSpPr/>
          <p:nvPr/>
        </p:nvSpPr>
        <p:spPr>
          <a:xfrm>
            <a:off x="6204871" y="4718307"/>
            <a:ext cx="5809976" cy="20531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6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Visby/</a:t>
            </a:r>
            <a:r>
              <a:rPr lang="en-US" sz="1600" b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Slite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Georgia" panose="02040502050405020303" pitchFamily="18" charset="0"/>
              </a:rPr>
              <a:t>- Gotland I</a:t>
            </a:r>
            <a:r>
              <a:rPr lang="en-US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Ambitious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wind power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development plans (170  to 1000 MW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Ambitious biogas production development plans (25 to 100 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GWh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2020, 300 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GWh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2030)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Limitations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in power transmittance to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mainland (160 MW)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Large cement 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industry in 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Slite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(1,6 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Mtons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yr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emitted CO2)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LNG-ferry, Destination Gotland (260 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GWh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yr</a:t>
            </a:r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</a:p>
          <a:p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600"/>
              </a:spcBef>
            </a:pPr>
            <a:r>
              <a:rPr lang="en-US" sz="2000" dirty="0"/>
              <a:t>What are the socio-economic benefits with the </a:t>
            </a:r>
            <a:r>
              <a:rPr lang="en-US" sz="2000" dirty="0" smtClean="0"/>
              <a:t>P2G</a:t>
            </a:r>
            <a:r>
              <a:rPr lang="en-US" sz="2000" dirty="0" smtClean="0"/>
              <a:t>?</a:t>
            </a:r>
          </a:p>
          <a:p>
            <a:pPr marL="228600" lvl="1">
              <a:spcBef>
                <a:spcPts val="600"/>
              </a:spcBef>
            </a:pPr>
            <a:r>
              <a:rPr lang="en-US" sz="2000" dirty="0"/>
              <a:t>In what way can the P2G contribute to more renewable electricity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pPr marL="228600" lvl="1">
              <a:spcBef>
                <a:spcPts val="600"/>
              </a:spcBef>
            </a:pPr>
            <a:r>
              <a:rPr lang="en-US" sz="2000" dirty="0"/>
              <a:t>What should the demonstration plant produce? Hydrogen or methane or</a:t>
            </a:r>
            <a:r>
              <a:rPr lang="en-US" sz="2000" dirty="0" smtClean="0"/>
              <a:t>..?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000" dirty="0" smtClean="0"/>
              <a:t>Three possible tracks  in consideration: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228600" lvl="1">
              <a:spcBef>
                <a:spcPts val="600"/>
              </a:spcBef>
            </a:pPr>
            <a:endParaRPr lang="en-US" sz="2000" dirty="0"/>
          </a:p>
          <a:p>
            <a:pPr marL="228600" lvl="1">
              <a:spcBef>
                <a:spcPts val="600"/>
              </a:spcBef>
            </a:pPr>
            <a:endParaRPr lang="en-US" sz="2000" dirty="0"/>
          </a:p>
          <a:p>
            <a:pPr marL="228600" lvl="1">
              <a:spcBef>
                <a:spcPts val="600"/>
              </a:spcBef>
            </a:pPr>
            <a:endParaRPr lang="en-US" sz="2000" dirty="0"/>
          </a:p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828675"/>
          </a:xfrm>
        </p:spPr>
        <p:txBody>
          <a:bodyPr/>
          <a:lstStyle/>
          <a:p>
            <a:r>
              <a:rPr lang="en-US" dirty="0" smtClean="0"/>
              <a:t>Key-questions for each location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14" y="3140045"/>
            <a:ext cx="8163473" cy="36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KEY-QUESTIONS AT EACH LOCATION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11090274" cy="3387939"/>
          </a:xfrm>
        </p:spPr>
        <p:txBody>
          <a:bodyPr>
            <a:normAutofit fontScale="85000" lnSpcReduction="20000"/>
          </a:bodyPr>
          <a:lstStyle/>
          <a:p>
            <a:pPr marL="228600" lvl="1">
              <a:spcBef>
                <a:spcPts val="60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production capacity (demo) is reasonable to target for?</a:t>
            </a:r>
          </a:p>
          <a:p>
            <a:pPr marL="228600" lvl="1">
              <a:spcBef>
                <a:spcPts val="600"/>
              </a:spcBef>
            </a:pPr>
            <a:r>
              <a:rPr lang="en-US" sz="2400" dirty="0"/>
              <a:t>Estimation of time plan for construction /commissioning (demo)?</a:t>
            </a:r>
          </a:p>
          <a:p>
            <a:pPr marL="228600" lvl="1">
              <a:spcBef>
                <a:spcPts val="600"/>
              </a:spcBef>
            </a:pPr>
            <a:r>
              <a:rPr lang="en-US" sz="2400" dirty="0"/>
              <a:t>Which are the regional stakeholders to take the project to the next level?</a:t>
            </a:r>
          </a:p>
          <a:p>
            <a:pPr marL="228600" lvl="1">
              <a:spcBef>
                <a:spcPts val="600"/>
              </a:spcBef>
            </a:pPr>
            <a:endParaRPr lang="en-US" sz="2400" dirty="0"/>
          </a:p>
          <a:p>
            <a:pPr marL="0" lvl="1" indent="0">
              <a:spcBef>
                <a:spcPts val="600"/>
              </a:spcBef>
              <a:buNone/>
            </a:pPr>
            <a:r>
              <a:rPr lang="en-US" sz="2400" dirty="0"/>
              <a:t>Analysis based on the prevailing conditions by 2014-2015 AND  future scenarios  expected 2025-2030. </a:t>
            </a:r>
            <a:endParaRPr lang="en-US" sz="2400" dirty="0" smtClean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lvl="1" indent="0">
              <a:spcBef>
                <a:spcPts val="600"/>
              </a:spcBef>
              <a:buNone/>
            </a:pPr>
            <a:endParaRPr lang="en-US" sz="2000" dirty="0"/>
          </a:p>
          <a:p>
            <a:pPr marL="0" lvl="1" indent="0">
              <a:spcBef>
                <a:spcPts val="600"/>
              </a:spcBef>
              <a:buNone/>
            </a:pPr>
            <a:r>
              <a:rPr lang="sv-SE" sz="2000" dirty="0" smtClean="0"/>
              <a:t>. </a:t>
            </a:r>
            <a:endParaRPr lang="sv-SE" sz="2000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3"/>
          <p:cNvSpPr txBox="1">
            <a:spLocks/>
          </p:cNvSpPr>
          <p:nvPr/>
        </p:nvSpPr>
        <p:spPr>
          <a:xfrm>
            <a:off x="550863" y="4496944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 cap="none" baseline="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WORKING APPROACH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50863" y="5115697"/>
            <a:ext cx="10903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Literature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reviews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communication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with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stakeholders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organization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of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workshops at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each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selected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sv-S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location</a:t>
            </a:r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6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_PPT_mall_EN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ISE_utan-sidor_161219.potx" id="{2ABCF344-06D0-4B46-AC6E-D5F8997FB4A3}" vid="{7365DF9F-51ED-4A1D-841F-367540C5AB37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ISE_utan-sidor_161219.potx" id="{2ABCF344-06D0-4B46-AC6E-D5F8997FB4A3}" vid="{833157BE-698C-40FE-8B86-1EAB89396D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RISE_PPT_mall_EN</Template>
  <TotalTime>1231</TotalTime>
  <Words>901</Words>
  <Application>Microsoft Office PowerPoint</Application>
  <PresentationFormat>Anpassad</PresentationFormat>
  <Paragraphs>177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RISE_PPT_mall_EN</vt:lpstr>
      <vt:lpstr>Avdelare</vt:lpstr>
      <vt:lpstr>System solution for future energy systems - Location investigation for Power- to-Gas </vt:lpstr>
      <vt:lpstr>SOME PROJECT INFO</vt:lpstr>
      <vt:lpstr>MOTIVATION AND BACKGROUND</vt:lpstr>
      <vt:lpstr>OPPORTUNITIES WITH POWER-TO-GAS</vt:lpstr>
      <vt:lpstr>POWER TO GAS STATUS IN EUROPE</vt:lpstr>
      <vt:lpstr>AIM OF STUDY</vt:lpstr>
      <vt:lpstr>Pre-study incl.  3 selected locations</vt:lpstr>
      <vt:lpstr>Key-questions for each location  </vt:lpstr>
      <vt:lpstr>KEY-QUESTIONS AT EACH LOCATION</vt:lpstr>
      <vt:lpstr>Wind power production in Gotland 2013</vt:lpstr>
      <vt:lpstr>Wind power production in Gotland 2020?</vt:lpstr>
      <vt:lpstr>RESULTS - GOTLAND</vt:lpstr>
      <vt:lpstr>RESULTS – PITEÅ/LULEÅ (NORRBOTTEN)</vt:lpstr>
      <vt:lpstr>RESULTS – FALKENBERG (HALLAND)</vt:lpstr>
      <vt:lpstr>STATUS  AT THE SELECTED LOCATIONS TODAY</vt:lpstr>
      <vt:lpstr>THANK YOU!</vt:lpstr>
    </vt:vector>
  </TitlesOfParts>
  <Company>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RUBRIKBILD KOLLAGE</dc:title>
  <dc:creator>Anna-Karin Jannasch</dc:creator>
  <cp:lastModifiedBy>Anna-Karin Jannasch</cp:lastModifiedBy>
  <cp:revision>159</cp:revision>
  <dcterms:created xsi:type="dcterms:W3CDTF">2017-05-30T07:19:40Z</dcterms:created>
  <dcterms:modified xsi:type="dcterms:W3CDTF">2017-06-08T22:07:54Z</dcterms:modified>
</cp:coreProperties>
</file>