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09" r:id="rId3"/>
    <p:sldId id="410" r:id="rId4"/>
    <p:sldId id="416" r:id="rId5"/>
    <p:sldId id="417" r:id="rId6"/>
    <p:sldId id="414" r:id="rId7"/>
    <p:sldId id="415" r:id="rId8"/>
    <p:sldId id="399" r:id="rId9"/>
  </p:sldIdLst>
  <p:sldSz cx="9144000" cy="6858000" type="screen4x3"/>
  <p:notesSz cx="9874250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513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3" autoAdjust="0"/>
    <p:restoredTop sz="94669" autoAdjust="0"/>
  </p:normalViewPr>
  <p:slideViewPr>
    <p:cSldViewPr>
      <p:cViewPr varScale="1">
        <p:scale>
          <a:sx n="66" d="100"/>
          <a:sy n="66" d="100"/>
        </p:scale>
        <p:origin x="-79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0316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6" tIns="45368" rIns="90736" bIns="4536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2356" y="0"/>
            <a:ext cx="4280316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6" tIns="45368" rIns="90736" bIns="453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54"/>
            <a:ext cx="4280316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6" tIns="45368" rIns="90736" bIns="4536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2356" y="6456254"/>
            <a:ext cx="4280316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6" tIns="45368" rIns="90736" bIns="453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6566CEB-331B-43D6-A22A-6CF110171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59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0316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6" tIns="45368" rIns="90736" bIns="4536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356" y="0"/>
            <a:ext cx="4280316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6" tIns="45368" rIns="90736" bIns="453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794" y="3229746"/>
            <a:ext cx="7900663" cy="305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6" tIns="45368" rIns="90736" bIns="45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Klicka här för att ändra format på bakgrundstexten</a:t>
            </a:r>
          </a:p>
          <a:p>
            <a:pPr lvl="1"/>
            <a:r>
              <a:rPr lang="en-US" noProof="0" smtClean="0"/>
              <a:t>Nivå två</a:t>
            </a:r>
          </a:p>
          <a:p>
            <a:pPr lvl="2"/>
            <a:r>
              <a:rPr lang="en-US" noProof="0" smtClean="0"/>
              <a:t>Nivå tre</a:t>
            </a:r>
          </a:p>
          <a:p>
            <a:pPr lvl="3"/>
            <a:r>
              <a:rPr lang="en-US" noProof="0" smtClean="0"/>
              <a:t>Nivå fyra</a:t>
            </a:r>
          </a:p>
          <a:p>
            <a:pPr lvl="4"/>
            <a:r>
              <a:rPr lang="en-US" noProof="0" smtClean="0"/>
              <a:t>Nivå fem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54"/>
            <a:ext cx="4280316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6" tIns="45368" rIns="90736" bIns="4536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356" y="6456254"/>
            <a:ext cx="4280316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6" tIns="45368" rIns="90736" bIns="453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FE1C43-409F-42F7-801B-D4990B94B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25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E1C43-409F-42F7-801B-D4990B94BF3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E1C43-409F-42F7-801B-D4990B94BF3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E1C43-409F-42F7-801B-D4990B94BF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E1C43-409F-42F7-801B-D4990B94BF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E1C43-409F-42F7-801B-D4990B94BF3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E1C43-409F-42F7-801B-D4990B94BF3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E1C43-409F-42F7-801B-D4990B94BF3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FE1C43-409F-42F7-801B-D4990B94BF3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förstasida_farg"/>
          <p:cNvPicPr>
            <a:picLocks noChangeAspect="1" noChangeArrowheads="1"/>
          </p:cNvPicPr>
          <p:nvPr/>
        </p:nvPicPr>
        <p:blipFill>
          <a:blip r:embed="rId2" cstate="print"/>
          <a:srcRect r="8929"/>
          <a:stretch>
            <a:fillRect/>
          </a:stretch>
        </p:blipFill>
        <p:spPr bwMode="auto">
          <a:xfrm>
            <a:off x="-36513" y="549275"/>
            <a:ext cx="9180513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logo_sve_far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021388"/>
            <a:ext cx="22494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3450" y="2371725"/>
            <a:ext cx="6400800" cy="60325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Klicka här för att ändra format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3450" y="3260725"/>
            <a:ext cx="6400800" cy="1752600"/>
          </a:xfrm>
        </p:spPr>
        <p:txBody>
          <a:bodyPr/>
          <a:lstStyle>
            <a:lvl1pPr marL="0" indent="0">
              <a:buFontTx/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/>
              <a:t>Klicka här för att ändra format på underrubrik i bakgrunden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836E5-89D2-4D79-9558-048E84836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74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274638"/>
            <a:ext cx="5849937" cy="574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E2DA5-938A-48EE-9774-C737A01DE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F0F9B-B1B8-4919-8614-87ADCCEF9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5F483-12ED-4E29-B076-7621CF007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924300" cy="4421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1600200"/>
            <a:ext cx="3925887" cy="4421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F8493-2D08-40C0-AB13-F9F1F3E65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F1641-EC21-4FEC-B297-74F3ADB4F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8D946-339B-45D4-9D70-7A7EF4CC7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27576-73B2-44A5-8EA7-C4DF15621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B2114-5E21-42EA-86F3-138139913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235B4-EDC4-434D-B99F-850827600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74638"/>
            <a:ext cx="8002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8002587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63938" y="6237288"/>
            <a:ext cx="1906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213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93175" y="0"/>
            <a:ext cx="250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20B4BC-C7A1-4B38-9ED9-6ED714F8C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6" descr="logo_sve_far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32588" y="6021388"/>
            <a:ext cx="22494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7" descr="bård_farg"/>
          <p:cNvPicPr>
            <a:picLocks noChangeAspect="1" noChangeArrowheads="1"/>
          </p:cNvPicPr>
          <p:nvPr/>
        </p:nvPicPr>
        <p:blipFill>
          <a:blip r:embed="rId14" cstate="print"/>
          <a:srcRect t="9102"/>
          <a:stretch>
            <a:fillRect/>
          </a:stretch>
        </p:blipFill>
        <p:spPr bwMode="auto">
          <a:xfrm>
            <a:off x="0" y="0"/>
            <a:ext cx="487363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0513A"/>
        </a:buClr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060848"/>
            <a:ext cx="8712968" cy="1440160"/>
          </a:xfrm>
        </p:spPr>
        <p:txBody>
          <a:bodyPr/>
          <a:lstStyle/>
          <a:p>
            <a:pPr algn="ctr" eaLnBrk="1" hangingPunct="1"/>
            <a:r>
              <a:rPr lang="sv-SE" sz="2400" dirty="0"/>
              <a:t>Förnybar elproduktion och nationell försörjningstrygghet på en integrerad europeisk </a:t>
            </a:r>
            <a:r>
              <a:rPr lang="sv-SE" sz="2400" dirty="0" smtClean="0"/>
              <a:t>elmarknad</a:t>
            </a:r>
            <a:br>
              <a:rPr lang="sv-SE" sz="2400" dirty="0" smtClean="0"/>
            </a:br>
            <a:r>
              <a:rPr lang="sv-SE" sz="2400" dirty="0" smtClean="0"/>
              <a:t>– </a:t>
            </a:r>
            <a:r>
              <a:rPr lang="sv-SE" sz="2400" dirty="0"/>
              <a:t>E</a:t>
            </a:r>
            <a:r>
              <a:rPr lang="sv-SE" sz="2400" dirty="0" smtClean="0"/>
              <a:t>n </a:t>
            </a:r>
            <a:r>
              <a:rPr lang="sv-SE" sz="2400" dirty="0"/>
              <a:t>förstudie </a:t>
            </a:r>
            <a:br>
              <a:rPr lang="sv-SE" sz="2400" dirty="0"/>
            </a:b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Thomas Tangerås</a:t>
            </a:r>
            <a:br>
              <a:rPr lang="sv-SE" sz="2000" dirty="0" smtClean="0"/>
            </a:b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Forskningsprogrammet Elmarknadens ekonomi</a:t>
            </a:r>
            <a:br>
              <a:rPr lang="sv-SE" sz="2000" dirty="0" smtClean="0"/>
            </a:br>
            <a:r>
              <a:rPr lang="sv-SE" sz="1800" dirty="0" smtClean="0"/>
              <a:t>www.ifn.se/forskning/forskningsprogrammet_elmarknadens_ekonomi</a:t>
            </a:r>
            <a:endParaRPr lang="sv-SE" sz="1800" i="1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4437112"/>
            <a:ext cx="6400800" cy="1032371"/>
          </a:xfrm>
        </p:spPr>
        <p:txBody>
          <a:bodyPr/>
          <a:lstStyle/>
          <a:p>
            <a:pPr algn="ctr" eaLnBrk="1" hangingPunct="1"/>
            <a:r>
              <a:rPr lang="sv-SE" dirty="0" smtClean="0"/>
              <a:t>Energilunch EFORIS</a:t>
            </a:r>
          </a:p>
          <a:p>
            <a:pPr algn="ctr" eaLnBrk="1" hangingPunct="1"/>
            <a:r>
              <a:rPr lang="sv-SE" dirty="0" smtClean="0"/>
              <a:t>den 26 maj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140200" y="188913"/>
            <a:ext cx="4608513" cy="576262"/>
          </a:xfrm>
        </p:spPr>
        <p:txBody>
          <a:bodyPr/>
          <a:lstStyle/>
          <a:p>
            <a:pPr eaLnBrk="1" hangingPunct="1"/>
            <a:r>
              <a:rPr lang="sv-SE" sz="1400" dirty="0" smtClean="0"/>
              <a:t>Förnybar elproduktion och försörjningstrygghet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den 26 maj 2016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09638"/>
            <a:ext cx="8209284" cy="5471690"/>
          </a:xfrm>
        </p:spPr>
        <p:txBody>
          <a:bodyPr/>
          <a:lstStyle/>
          <a:p>
            <a:pPr marL="495300" indent="-495300" eaLnBrk="1" hangingPunct="1">
              <a:buFontTx/>
              <a:buNone/>
            </a:pPr>
            <a:r>
              <a:rPr lang="sv-SE" sz="2400" b="1" dirty="0">
                <a:solidFill>
                  <a:schemeClr val="accent1"/>
                </a:solidFill>
              </a:rPr>
              <a:t>Projektbeskrivning</a:t>
            </a:r>
          </a:p>
          <a:p>
            <a:pPr marL="495300" indent="-495300" eaLnBrk="1" hangingPunct="1">
              <a:buFontTx/>
              <a:buNone/>
            </a:pPr>
            <a:endParaRPr lang="sv-SE" sz="800" b="1" dirty="0" smtClean="0"/>
          </a:p>
          <a:p>
            <a:r>
              <a:rPr lang="sv-SE" sz="2000" dirty="0" smtClean="0"/>
              <a:t>Studera </a:t>
            </a:r>
            <a:r>
              <a:rPr lang="sv-SE" sz="2000" dirty="0" smtClean="0"/>
              <a:t>samspelet mellan </a:t>
            </a:r>
            <a:r>
              <a:rPr lang="sv-SE" sz="2000" dirty="0" smtClean="0">
                <a:solidFill>
                  <a:schemeClr val="accent1"/>
                </a:solidFill>
              </a:rPr>
              <a:t>nationella effektreserver </a:t>
            </a:r>
            <a:r>
              <a:rPr lang="sv-SE" sz="2000" dirty="0" smtClean="0"/>
              <a:t>och </a:t>
            </a:r>
            <a:r>
              <a:rPr lang="sv-SE" sz="2000" dirty="0" smtClean="0">
                <a:solidFill>
                  <a:schemeClr val="accent1"/>
                </a:solidFill>
              </a:rPr>
              <a:t>marknadsintegration</a:t>
            </a:r>
            <a:r>
              <a:rPr lang="sv-SE" sz="2000" dirty="0" smtClean="0"/>
              <a:t> på en multinationell </a:t>
            </a:r>
            <a:r>
              <a:rPr lang="sv-SE" sz="2000" dirty="0" smtClean="0"/>
              <a:t>elmarknad</a:t>
            </a:r>
          </a:p>
          <a:p>
            <a:pPr marL="0" indent="0">
              <a:buNone/>
            </a:pPr>
            <a:endParaRPr lang="sv-SE" sz="800" dirty="0" smtClean="0"/>
          </a:p>
          <a:p>
            <a:r>
              <a:rPr lang="sv-SE" sz="2000" dirty="0"/>
              <a:t>Beslut </a:t>
            </a:r>
            <a:r>
              <a:rPr lang="sv-SE" sz="2000" dirty="0" smtClean="0"/>
              <a:t>tas </a:t>
            </a:r>
            <a:r>
              <a:rPr lang="sv-SE" sz="2000" dirty="0"/>
              <a:t>på </a:t>
            </a:r>
            <a:r>
              <a:rPr lang="sv-SE" sz="2000" dirty="0">
                <a:solidFill>
                  <a:schemeClr val="accent1"/>
                </a:solidFill>
              </a:rPr>
              <a:t>nationell nivå </a:t>
            </a:r>
            <a:r>
              <a:rPr lang="sv-SE" sz="2000" dirty="0"/>
              <a:t>men har konsekvenser utomlands till följd av att </a:t>
            </a:r>
            <a:r>
              <a:rPr lang="sv-SE" sz="2000" dirty="0" smtClean="0"/>
              <a:t>elmarknaderna </a:t>
            </a:r>
            <a:r>
              <a:rPr lang="sv-SE" sz="2000" dirty="0"/>
              <a:t>är </a:t>
            </a:r>
            <a:r>
              <a:rPr lang="sv-SE" sz="2000" dirty="0" smtClean="0"/>
              <a:t>sammankopplade</a:t>
            </a:r>
          </a:p>
          <a:p>
            <a:pPr marL="0" indent="0">
              <a:buNone/>
            </a:pPr>
            <a:endParaRPr lang="sv-SE" sz="800" dirty="0"/>
          </a:p>
          <a:p>
            <a:r>
              <a:rPr lang="sv-SE" sz="2000" dirty="0" smtClean="0"/>
              <a:t>En </a:t>
            </a:r>
            <a:r>
              <a:rPr lang="sv-SE" sz="2000" dirty="0" smtClean="0"/>
              <a:t>risk</a:t>
            </a:r>
            <a:r>
              <a:rPr lang="sv-SE" sz="2000" dirty="0" smtClean="0"/>
              <a:t> </a:t>
            </a:r>
            <a:r>
              <a:rPr lang="sv-SE" sz="2000" dirty="0"/>
              <a:t>att styrmedlen </a:t>
            </a:r>
            <a:r>
              <a:rPr lang="sv-SE" sz="2000" dirty="0">
                <a:solidFill>
                  <a:schemeClr val="accent1"/>
                </a:solidFill>
              </a:rPr>
              <a:t>snedvrids</a:t>
            </a:r>
            <a:r>
              <a:rPr lang="sv-SE" sz="2000" dirty="0"/>
              <a:t> i riktning av </a:t>
            </a:r>
            <a:r>
              <a:rPr lang="sv-SE" sz="2000" dirty="0" smtClean="0"/>
              <a:t>att lösa nationella problem i fall nationella perspektiv dominerar </a:t>
            </a:r>
            <a:r>
              <a:rPr lang="sv-SE" sz="2000" dirty="0" smtClean="0"/>
              <a:t>besluten</a:t>
            </a:r>
          </a:p>
          <a:p>
            <a:pPr marL="0" indent="0">
              <a:buNone/>
            </a:pPr>
            <a:endParaRPr lang="sv-SE" sz="800" dirty="0" smtClean="0"/>
          </a:p>
          <a:p>
            <a:r>
              <a:rPr lang="sv-SE" sz="2000" dirty="0" smtClean="0"/>
              <a:t>Syftet är att identifiera snedvridningar som nationella kapacitets-mekanismer kan ge upphov till och eventuellt förslå förbättringar  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92701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140200" y="188913"/>
            <a:ext cx="4608513" cy="576262"/>
          </a:xfrm>
        </p:spPr>
        <p:txBody>
          <a:bodyPr/>
          <a:lstStyle/>
          <a:p>
            <a:pPr eaLnBrk="1" hangingPunct="1"/>
            <a:r>
              <a:rPr lang="sv-SE" sz="1400" dirty="0" smtClean="0"/>
              <a:t>Förnybar elproduktion och försörjningstrygghet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den 26 maj 2016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09638"/>
            <a:ext cx="8209284" cy="5471690"/>
          </a:xfrm>
        </p:spPr>
        <p:txBody>
          <a:bodyPr/>
          <a:lstStyle/>
          <a:p>
            <a:pPr marL="495300" indent="-495300" eaLnBrk="1" hangingPunct="1">
              <a:buFontTx/>
              <a:buNone/>
            </a:pPr>
            <a:r>
              <a:rPr lang="sv-SE" sz="2400" b="1" dirty="0" smtClean="0">
                <a:solidFill>
                  <a:schemeClr val="accent1"/>
                </a:solidFill>
              </a:rPr>
              <a:t>Kort beskrivning av relevanta ekonomiska faktorer</a:t>
            </a:r>
          </a:p>
          <a:p>
            <a:pPr marL="495300" indent="-495300" eaLnBrk="1" hangingPunct="1">
              <a:buFontTx/>
              <a:buNone/>
            </a:pPr>
            <a:endParaRPr lang="sv-SE" sz="800" b="1" dirty="0" smtClean="0"/>
          </a:p>
          <a:p>
            <a:r>
              <a:rPr lang="sv-SE" sz="2000" dirty="0" smtClean="0">
                <a:solidFill>
                  <a:schemeClr val="accent1"/>
                </a:solidFill>
              </a:rPr>
              <a:t>Effektreserver ökar försörjningstryggheten:</a:t>
            </a:r>
            <a:endParaRPr lang="sv-SE" sz="2000" dirty="0" smtClean="0">
              <a:solidFill>
                <a:schemeClr val="accent1"/>
              </a:solidFill>
            </a:endParaRPr>
          </a:p>
          <a:p>
            <a:pPr lvl="1"/>
            <a:r>
              <a:rPr lang="sv-SE" sz="1800" dirty="0" smtClean="0"/>
              <a:t>förhindrar bortkoppling av konsumenter (</a:t>
            </a:r>
            <a:r>
              <a:rPr lang="sv-SE" sz="1800" dirty="0" err="1" smtClean="0"/>
              <a:t>rolling</a:t>
            </a:r>
            <a:r>
              <a:rPr lang="sv-SE" sz="1800" dirty="0" smtClean="0"/>
              <a:t> blackouts) </a:t>
            </a:r>
            <a:r>
              <a:rPr lang="sv-SE" sz="1800" dirty="0"/>
              <a:t>i situationer med kraftigt bortfall av förnybar </a:t>
            </a:r>
            <a:r>
              <a:rPr lang="sv-SE" sz="1800" dirty="0" smtClean="0"/>
              <a:t>elproduktion</a:t>
            </a:r>
          </a:p>
          <a:p>
            <a:pPr lvl="1"/>
            <a:r>
              <a:rPr lang="sv-SE" sz="1800" dirty="0" smtClean="0"/>
              <a:t>prisdämpande effekt genom att motverka extrema pristoppar</a:t>
            </a:r>
          </a:p>
          <a:p>
            <a:r>
              <a:rPr lang="sv-SE" sz="2000" dirty="0">
                <a:solidFill>
                  <a:schemeClr val="accent1"/>
                </a:solidFill>
              </a:rPr>
              <a:t>Effektreserver </a:t>
            </a:r>
            <a:r>
              <a:rPr lang="sv-SE" sz="2000" dirty="0" smtClean="0">
                <a:solidFill>
                  <a:schemeClr val="accent1"/>
                </a:solidFill>
              </a:rPr>
              <a:t>sätter elmarknaden delvis ur spel:</a:t>
            </a:r>
            <a:endParaRPr lang="sv-SE" sz="2000" dirty="0">
              <a:solidFill>
                <a:schemeClr val="accent1"/>
              </a:solidFill>
            </a:endParaRPr>
          </a:p>
          <a:p>
            <a:pPr lvl="1"/>
            <a:r>
              <a:rPr lang="sv-SE" sz="1800" dirty="0" smtClean="0"/>
              <a:t>kunderna har försvagade </a:t>
            </a:r>
            <a:r>
              <a:rPr lang="sv-SE" sz="1800" dirty="0"/>
              <a:t>incitament att spara på el till följd av att de genomsnittliga priserna på marknaden blir för låga</a:t>
            </a:r>
          </a:p>
          <a:p>
            <a:pPr lvl="1"/>
            <a:r>
              <a:rPr lang="sv-SE" sz="1800" dirty="0" smtClean="0"/>
              <a:t>underinvesteringsproblem (</a:t>
            </a:r>
            <a:r>
              <a:rPr lang="sv-SE" sz="1800" dirty="0" err="1" smtClean="0"/>
              <a:t>missing</a:t>
            </a:r>
            <a:r>
              <a:rPr lang="sv-SE" sz="1800" dirty="0" smtClean="0"/>
              <a:t> market)</a:t>
            </a:r>
          </a:p>
          <a:p>
            <a:r>
              <a:rPr lang="sv-SE" sz="2000" dirty="0" smtClean="0"/>
              <a:t>Den samhällsekonomisk optimala storleken på effektreserven balanserar värdet av </a:t>
            </a:r>
            <a:r>
              <a:rPr lang="sv-SE" sz="2000" dirty="0" smtClean="0">
                <a:solidFill>
                  <a:schemeClr val="accent1"/>
                </a:solidFill>
              </a:rPr>
              <a:t>försäkring mot bortkoppling och pristoppar</a:t>
            </a:r>
            <a:r>
              <a:rPr lang="sv-SE" sz="2000" dirty="0" smtClean="0"/>
              <a:t> mot kostnaden av </a:t>
            </a:r>
            <a:r>
              <a:rPr lang="sv-SE" sz="2000" dirty="0" smtClean="0">
                <a:solidFill>
                  <a:schemeClr val="accent1"/>
                </a:solidFill>
              </a:rPr>
              <a:t>snedvridna investerings- och förbrukningsincitament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02208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140200" y="188913"/>
            <a:ext cx="4608513" cy="576262"/>
          </a:xfrm>
        </p:spPr>
        <p:txBody>
          <a:bodyPr/>
          <a:lstStyle/>
          <a:p>
            <a:pPr eaLnBrk="1" hangingPunct="1"/>
            <a:r>
              <a:rPr lang="sv-SE" sz="1400" dirty="0" smtClean="0"/>
              <a:t>Förnybar elproduktion och försörjningstrygghet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den 26 maj 2016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09638"/>
            <a:ext cx="8209284" cy="5471690"/>
          </a:xfrm>
        </p:spPr>
        <p:txBody>
          <a:bodyPr/>
          <a:lstStyle/>
          <a:p>
            <a:pPr marL="495300" indent="-495300" eaLnBrk="1" hangingPunct="1">
              <a:buFontTx/>
              <a:buNone/>
            </a:pPr>
            <a:r>
              <a:rPr lang="sv-SE" sz="2400" b="1" dirty="0">
                <a:solidFill>
                  <a:schemeClr val="accent1"/>
                </a:solidFill>
              </a:rPr>
              <a:t>Leder nationella beslut till för höga </a:t>
            </a:r>
            <a:r>
              <a:rPr lang="sv-SE" sz="2400" b="1" dirty="0" smtClean="0">
                <a:solidFill>
                  <a:schemeClr val="accent1"/>
                </a:solidFill>
              </a:rPr>
              <a:t>effektreserver på en integrerad elmarknad?</a:t>
            </a:r>
            <a:endParaRPr lang="sv-SE" sz="2400" b="1" dirty="0">
              <a:solidFill>
                <a:schemeClr val="accent1"/>
              </a:solidFill>
            </a:endParaRPr>
          </a:p>
          <a:p>
            <a:pPr marL="495300" indent="-495300" eaLnBrk="1" hangingPunct="1">
              <a:buFontTx/>
              <a:buNone/>
            </a:pPr>
            <a:endParaRPr lang="sv-SE" sz="800" b="1" dirty="0" smtClean="0"/>
          </a:p>
          <a:p>
            <a:r>
              <a:rPr lang="sv-SE" sz="2000" dirty="0" smtClean="0"/>
              <a:t>En utökad kapacitetsreserv i hemlandet får två motstridande effekter utomlands</a:t>
            </a:r>
            <a:endParaRPr lang="sv-SE" sz="2000" dirty="0"/>
          </a:p>
          <a:p>
            <a:endParaRPr lang="sv-SE" sz="800" dirty="0" smtClean="0"/>
          </a:p>
          <a:p>
            <a:pPr marL="457200" indent="-457200">
              <a:buFont typeface="+mj-lt"/>
              <a:buAutoNum type="arabicPeriod"/>
            </a:pPr>
            <a:r>
              <a:rPr lang="sv-SE" sz="1800" dirty="0" smtClean="0"/>
              <a:t>Försörjningstryggheten ökar: Lägre </a:t>
            </a:r>
            <a:r>
              <a:rPr lang="sv-SE" sz="1800" dirty="0"/>
              <a:t>risk för bortkoppling utomlands och </a:t>
            </a:r>
            <a:r>
              <a:rPr lang="sv-SE" sz="1800" dirty="0" smtClean="0"/>
              <a:t>färre prisspikar till </a:t>
            </a:r>
            <a:r>
              <a:rPr lang="sv-SE" sz="1800" dirty="0"/>
              <a:t>följd av </a:t>
            </a:r>
            <a:r>
              <a:rPr lang="sv-SE" sz="1800" dirty="0" smtClean="0"/>
              <a:t>marknadskoppling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800" dirty="0" smtClean="0"/>
              <a:t>De lägre genomsnittliga priserna snedvrider beslut om investeringar i ny kapacitet och energieffektivisering även utomlands</a:t>
            </a:r>
          </a:p>
          <a:p>
            <a:pPr marL="457200" indent="-457200">
              <a:buFont typeface="+mj-lt"/>
              <a:buAutoNum type="arabicPeriod"/>
            </a:pPr>
            <a:endParaRPr lang="sv-SE" sz="800" dirty="0" smtClean="0"/>
          </a:p>
          <a:p>
            <a:r>
              <a:rPr lang="sv-SE" sz="2000" dirty="0" smtClean="0">
                <a:solidFill>
                  <a:schemeClr val="accent1"/>
                </a:solidFill>
              </a:rPr>
              <a:t>Decentraliserad beslutsfattande kan ge upphov till för stora eller för små effektreserver jämfört med vad som är samhällsekonomiskt optimalt</a:t>
            </a:r>
          </a:p>
        </p:txBody>
      </p:sp>
    </p:spTree>
    <p:extLst>
      <p:ext uri="{BB962C8B-B14F-4D97-AF65-F5344CB8AC3E}">
        <p14:creationId xmlns:p14="http://schemas.microsoft.com/office/powerpoint/2010/main" val="382880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140200" y="188913"/>
            <a:ext cx="4608513" cy="576262"/>
          </a:xfrm>
        </p:spPr>
        <p:txBody>
          <a:bodyPr/>
          <a:lstStyle/>
          <a:p>
            <a:pPr eaLnBrk="1" hangingPunct="1"/>
            <a:r>
              <a:rPr lang="sv-SE" sz="1400" dirty="0" smtClean="0"/>
              <a:t>Förnybar elproduktion och försörjningstrygghet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den 26 maj 2016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09638"/>
            <a:ext cx="8137276" cy="5471690"/>
          </a:xfrm>
        </p:spPr>
        <p:txBody>
          <a:bodyPr/>
          <a:lstStyle/>
          <a:p>
            <a:pPr marL="495300" indent="-495300" eaLnBrk="1" hangingPunct="1">
              <a:buFontTx/>
              <a:buNone/>
            </a:pPr>
            <a:r>
              <a:rPr lang="sv-SE" sz="2400" b="1" dirty="0" smtClean="0">
                <a:solidFill>
                  <a:schemeClr val="accent1"/>
                </a:solidFill>
              </a:rPr>
              <a:t>Medför </a:t>
            </a:r>
            <a:r>
              <a:rPr lang="sv-SE" sz="2400" b="1" dirty="0">
                <a:solidFill>
                  <a:schemeClr val="accent1"/>
                </a:solidFill>
              </a:rPr>
              <a:t>nationella beslut </a:t>
            </a:r>
            <a:r>
              <a:rPr lang="sv-SE" sz="2400" b="1" dirty="0" smtClean="0">
                <a:solidFill>
                  <a:schemeClr val="accent1"/>
                </a:solidFill>
              </a:rPr>
              <a:t>otillräcklig marknadsintegration?</a:t>
            </a:r>
            <a:endParaRPr lang="sv-SE" sz="2400" b="1" dirty="0">
              <a:solidFill>
                <a:schemeClr val="accent1"/>
              </a:solidFill>
            </a:endParaRPr>
          </a:p>
          <a:p>
            <a:pPr marL="495300" indent="-495300" eaLnBrk="1" hangingPunct="1">
              <a:buFontTx/>
              <a:buNone/>
            </a:pPr>
            <a:endParaRPr lang="sv-SE" sz="800" b="1" dirty="0" smtClean="0"/>
          </a:p>
          <a:p>
            <a:r>
              <a:rPr lang="sv-SE" sz="2000" dirty="0" smtClean="0"/>
              <a:t>Positiva </a:t>
            </a:r>
            <a:r>
              <a:rPr lang="sv-SE" sz="2000" dirty="0" err="1" smtClean="0"/>
              <a:t>externaliteter</a:t>
            </a:r>
            <a:r>
              <a:rPr lang="sv-SE" sz="2000" dirty="0" smtClean="0"/>
              <a:t> (ökad försörjningstrygghet):</a:t>
            </a:r>
            <a:endParaRPr lang="sv-SE" sz="2000" dirty="0" smtClean="0"/>
          </a:p>
          <a:p>
            <a:pPr lvl="1"/>
            <a:r>
              <a:rPr lang="sv-SE" sz="1800" dirty="0"/>
              <a:t>Värdet på nätinvesteringar högre när effektreserverna är </a:t>
            </a:r>
            <a:r>
              <a:rPr lang="sv-SE" sz="1800" dirty="0" smtClean="0"/>
              <a:t>större</a:t>
            </a:r>
          </a:p>
          <a:p>
            <a:pPr lvl="1"/>
            <a:r>
              <a:rPr lang="sv-SE" sz="1800" dirty="0" smtClean="0"/>
              <a:t>Effektreserven är för låg</a:t>
            </a:r>
          </a:p>
          <a:p>
            <a:pPr lvl="1"/>
            <a:r>
              <a:rPr lang="sv-SE" sz="1800" dirty="0" smtClean="0"/>
              <a:t>Underinvesteringar i nätkapacitet</a:t>
            </a:r>
            <a:endParaRPr lang="sv-SE" sz="200" dirty="0" smtClean="0"/>
          </a:p>
          <a:p>
            <a:r>
              <a:rPr lang="sv-SE" sz="2000" dirty="0" smtClean="0"/>
              <a:t>Negativa </a:t>
            </a:r>
            <a:r>
              <a:rPr lang="sv-SE" sz="2000" dirty="0" err="1" smtClean="0"/>
              <a:t>externaliteter</a:t>
            </a:r>
            <a:r>
              <a:rPr lang="sv-SE" sz="2000" dirty="0" smtClean="0"/>
              <a:t> (</a:t>
            </a:r>
            <a:r>
              <a:rPr lang="sv-SE" sz="2000" smtClean="0"/>
              <a:t>marknaden sätts ur spel):</a:t>
            </a:r>
            <a:endParaRPr lang="sv-SE" sz="2000" dirty="0"/>
          </a:p>
          <a:p>
            <a:pPr lvl="1"/>
            <a:r>
              <a:rPr lang="sv-SE" sz="1800" dirty="0"/>
              <a:t>Värdet på nätinvesteringar </a:t>
            </a:r>
            <a:r>
              <a:rPr lang="sv-SE" sz="1800" dirty="0" smtClean="0"/>
              <a:t>lägre </a:t>
            </a:r>
            <a:r>
              <a:rPr lang="sv-SE" sz="1800" dirty="0"/>
              <a:t>när effektreserverna är större</a:t>
            </a:r>
          </a:p>
          <a:p>
            <a:pPr lvl="1"/>
            <a:r>
              <a:rPr lang="sv-SE" sz="1800" dirty="0"/>
              <a:t>Effektreserven är för </a:t>
            </a:r>
            <a:r>
              <a:rPr lang="sv-SE" sz="1800" dirty="0" smtClean="0"/>
              <a:t>hög</a:t>
            </a:r>
            <a:endParaRPr lang="sv-SE" sz="1800" dirty="0"/>
          </a:p>
          <a:p>
            <a:pPr lvl="1"/>
            <a:r>
              <a:rPr lang="sv-SE" sz="1800" dirty="0"/>
              <a:t>Underinvesteringar i nätkapacitet</a:t>
            </a:r>
            <a:endParaRPr lang="sv-SE" sz="200" dirty="0"/>
          </a:p>
          <a:p>
            <a:pPr marL="457200" indent="-457200">
              <a:buFont typeface="+mj-lt"/>
              <a:buAutoNum type="arabicPeriod"/>
            </a:pPr>
            <a:endParaRPr lang="sv-SE" sz="800" dirty="0" smtClean="0"/>
          </a:p>
          <a:p>
            <a:r>
              <a:rPr lang="sv-SE" sz="2000" dirty="0" smtClean="0">
                <a:solidFill>
                  <a:schemeClr val="accent1"/>
                </a:solidFill>
              </a:rPr>
              <a:t>Decentraliserad beslutsfattande ger för lite marknadsintegration från ett samhällsekonomiskt perspektiv</a:t>
            </a:r>
          </a:p>
        </p:txBody>
      </p:sp>
    </p:spTree>
    <p:extLst>
      <p:ext uri="{BB962C8B-B14F-4D97-AF65-F5344CB8AC3E}">
        <p14:creationId xmlns:p14="http://schemas.microsoft.com/office/powerpoint/2010/main" val="298193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140200" y="188913"/>
            <a:ext cx="4608513" cy="576262"/>
          </a:xfrm>
        </p:spPr>
        <p:txBody>
          <a:bodyPr/>
          <a:lstStyle/>
          <a:p>
            <a:pPr eaLnBrk="1" hangingPunct="1"/>
            <a:r>
              <a:rPr lang="sv-SE" sz="1400" dirty="0" smtClean="0"/>
              <a:t>Förnybar elproduktion och försörjningstrygghet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den 26 maj 2016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09638"/>
            <a:ext cx="8209284" cy="5471690"/>
          </a:xfrm>
        </p:spPr>
        <p:txBody>
          <a:bodyPr/>
          <a:lstStyle/>
          <a:p>
            <a:pPr marL="495300" indent="-495300" eaLnBrk="1" hangingPunct="1">
              <a:buNone/>
            </a:pPr>
            <a:r>
              <a:rPr lang="sv-SE" sz="2400" b="1" dirty="0" smtClean="0">
                <a:solidFill>
                  <a:schemeClr val="accent1"/>
                </a:solidFill>
              </a:rPr>
              <a:t>Konsekvenser </a:t>
            </a:r>
            <a:r>
              <a:rPr lang="sv-SE" sz="2400" b="1" dirty="0">
                <a:solidFill>
                  <a:schemeClr val="accent1"/>
                </a:solidFill>
              </a:rPr>
              <a:t>av en utökad </a:t>
            </a:r>
            <a:r>
              <a:rPr lang="sv-SE" sz="2400" b="1" dirty="0" smtClean="0">
                <a:solidFill>
                  <a:schemeClr val="accent1"/>
                </a:solidFill>
              </a:rPr>
              <a:t>effektreserv </a:t>
            </a:r>
            <a:r>
              <a:rPr lang="sv-SE" sz="2400" b="1" dirty="0">
                <a:solidFill>
                  <a:schemeClr val="accent1"/>
                </a:solidFill>
              </a:rPr>
              <a:t>för investeringar </a:t>
            </a:r>
            <a:r>
              <a:rPr lang="sv-SE" sz="2400" b="1" dirty="0" smtClean="0">
                <a:solidFill>
                  <a:schemeClr val="accent1"/>
                </a:solidFill>
              </a:rPr>
              <a:t>i elproduktion </a:t>
            </a:r>
            <a:endParaRPr lang="sv-SE" sz="2400" b="1" dirty="0">
              <a:solidFill>
                <a:schemeClr val="accent1"/>
              </a:solidFill>
            </a:endParaRPr>
          </a:p>
          <a:p>
            <a:pPr marL="495300" indent="-495300" eaLnBrk="1" hangingPunct="1">
              <a:buFontTx/>
              <a:buNone/>
            </a:pPr>
            <a:endParaRPr lang="sv-SE" sz="800" b="1" dirty="0" smtClean="0"/>
          </a:p>
          <a:p>
            <a:r>
              <a:rPr lang="sv-SE" sz="2000" dirty="0" smtClean="0"/>
              <a:t>Mindre osubventionerad elproduktion till följd av lägre genomsnittspris på el (särskilt topplast)</a:t>
            </a:r>
          </a:p>
          <a:p>
            <a:pPr marL="0" indent="0">
              <a:buNone/>
            </a:pPr>
            <a:endParaRPr lang="sv-SE" sz="800" dirty="0" smtClean="0"/>
          </a:p>
          <a:p>
            <a:r>
              <a:rPr lang="sv-SE" sz="2000" dirty="0" smtClean="0"/>
              <a:t>Effekterna på förnybar elproduktion beror på det underliggande stödsystemet</a:t>
            </a:r>
            <a:endParaRPr lang="sv-SE" sz="800" dirty="0" smtClean="0"/>
          </a:p>
          <a:p>
            <a:pPr marL="457200" indent="-457200">
              <a:buFont typeface="+mj-lt"/>
              <a:buAutoNum type="arabicPeriod"/>
            </a:pPr>
            <a:r>
              <a:rPr lang="sv-SE" sz="1800" dirty="0" smtClean="0"/>
              <a:t>Med elcertifikat ökar </a:t>
            </a:r>
            <a:r>
              <a:rPr lang="sv-SE" sz="1800" dirty="0"/>
              <a:t>de inhemska investeringarna i förnybar </a:t>
            </a:r>
            <a:r>
              <a:rPr lang="sv-SE" sz="1800" dirty="0" smtClean="0"/>
              <a:t>el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800" dirty="0"/>
              <a:t>Med en </a:t>
            </a:r>
            <a:r>
              <a:rPr lang="sv-SE" sz="1800" dirty="0" err="1"/>
              <a:t>feed</a:t>
            </a:r>
            <a:r>
              <a:rPr lang="sv-SE" sz="1800" dirty="0"/>
              <a:t>-in tariff sjunker de inhemska investeringarna i förnybar el eller är </a:t>
            </a:r>
            <a:r>
              <a:rPr lang="sv-SE" sz="1800" dirty="0" smtClean="0"/>
              <a:t>oförändrade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22530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140200" y="188913"/>
            <a:ext cx="4608513" cy="576262"/>
          </a:xfrm>
        </p:spPr>
        <p:txBody>
          <a:bodyPr/>
          <a:lstStyle/>
          <a:p>
            <a:pPr eaLnBrk="1" hangingPunct="1"/>
            <a:r>
              <a:rPr lang="sv-SE" sz="1400" dirty="0" smtClean="0"/>
              <a:t>Förnybar elproduktion och försörjningstrygghet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den 26 maj 2016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09638"/>
            <a:ext cx="8209284" cy="5471690"/>
          </a:xfrm>
        </p:spPr>
        <p:txBody>
          <a:bodyPr/>
          <a:lstStyle/>
          <a:p>
            <a:pPr marL="495300" indent="-495300" eaLnBrk="1" hangingPunct="1">
              <a:buFontTx/>
              <a:buNone/>
            </a:pPr>
            <a:r>
              <a:rPr lang="sv-SE" sz="2400" b="1" dirty="0" smtClean="0">
                <a:solidFill>
                  <a:schemeClr val="accent1"/>
                </a:solidFill>
              </a:rPr>
              <a:t>Frågor att jobba vidare med</a:t>
            </a:r>
          </a:p>
          <a:p>
            <a:pPr marL="495300" indent="-495300" eaLnBrk="1" hangingPunct="1">
              <a:buFontTx/>
              <a:buNone/>
            </a:pPr>
            <a:endParaRPr lang="sv-SE" sz="800" b="1" dirty="0" smtClean="0"/>
          </a:p>
          <a:p>
            <a:pPr marL="0" indent="0">
              <a:buNone/>
            </a:pPr>
            <a:r>
              <a:rPr lang="sv-SE" sz="2000" dirty="0" smtClean="0"/>
              <a:t>Effektreserver skyddar konsumentar mot extrema prisspikar</a:t>
            </a:r>
            <a:endParaRPr lang="sv-SE" sz="2000" dirty="0"/>
          </a:p>
          <a:p>
            <a:pPr marL="0" indent="0">
              <a:buNone/>
            </a:pPr>
            <a:endParaRPr lang="sv-SE" sz="800" dirty="0"/>
          </a:p>
          <a:p>
            <a:pPr marL="0" indent="0">
              <a:buNone/>
            </a:pPr>
            <a:r>
              <a:rPr lang="sv-SE" sz="2000" dirty="0" smtClean="0"/>
              <a:t>1. Hur påverkas resultaten om det finns en </a:t>
            </a:r>
            <a:r>
              <a:rPr lang="sv-SE" sz="2000" dirty="0" smtClean="0"/>
              <a:t>finansiell </a:t>
            </a:r>
            <a:r>
              <a:rPr lang="sv-SE" sz="2000" dirty="0" smtClean="0"/>
              <a:t>marknad för att säkra </a:t>
            </a:r>
            <a:r>
              <a:rPr lang="sv-SE" sz="2000" dirty="0"/>
              <a:t>sig mot </a:t>
            </a:r>
            <a:r>
              <a:rPr lang="sv-SE" sz="2000" dirty="0" smtClean="0"/>
              <a:t>prisrisk?</a:t>
            </a:r>
          </a:p>
          <a:p>
            <a:pPr marL="0" indent="0">
              <a:buNone/>
            </a:pPr>
            <a:endParaRPr lang="sv-SE" sz="800" dirty="0" smtClean="0"/>
          </a:p>
          <a:p>
            <a:pPr marL="0" indent="0">
              <a:buNone/>
            </a:pPr>
            <a:r>
              <a:rPr lang="sv-SE" sz="2000" dirty="0" smtClean="0"/>
              <a:t>Alla </a:t>
            </a:r>
            <a:r>
              <a:rPr lang="sv-SE" sz="2000" dirty="0"/>
              <a:t>tillgängliga kapacitetsreserver hemma och utomlands </a:t>
            </a:r>
            <a:r>
              <a:rPr lang="sv-SE" sz="2000" dirty="0" smtClean="0"/>
              <a:t>används optimalt </a:t>
            </a:r>
            <a:r>
              <a:rPr lang="sv-SE" sz="2000" dirty="0"/>
              <a:t>i situationer med resursbrist</a:t>
            </a:r>
          </a:p>
          <a:p>
            <a:pPr marL="0" indent="0">
              <a:buNone/>
            </a:pPr>
            <a:endParaRPr lang="sv-SE" sz="800" dirty="0"/>
          </a:p>
          <a:p>
            <a:pPr marL="0" indent="0">
              <a:buNone/>
            </a:pPr>
            <a:r>
              <a:rPr lang="sv-SE" sz="2000" dirty="0" smtClean="0"/>
              <a:t>2. </a:t>
            </a:r>
            <a:r>
              <a:rPr lang="sv-SE" sz="2000" dirty="0"/>
              <a:t>Hur </a:t>
            </a:r>
            <a:r>
              <a:rPr lang="sv-SE" sz="2000" dirty="0" smtClean="0"/>
              <a:t>påverkas </a:t>
            </a:r>
            <a:r>
              <a:rPr lang="sv-SE" sz="2000" dirty="0"/>
              <a:t>resultaten </a:t>
            </a:r>
            <a:r>
              <a:rPr lang="sv-SE" sz="2000" dirty="0" smtClean="0"/>
              <a:t>om det finns nationella </a:t>
            </a:r>
            <a:r>
              <a:rPr lang="sv-SE" sz="2000" dirty="0"/>
              <a:t>mål om försörjningstrygghet?</a:t>
            </a:r>
          </a:p>
          <a:p>
            <a:pPr marL="0" indent="0">
              <a:buNone/>
            </a:pPr>
            <a:endParaRPr lang="sv-SE" sz="800" dirty="0" smtClean="0"/>
          </a:p>
          <a:p>
            <a:pPr marL="0" indent="0">
              <a:buNone/>
            </a:pPr>
            <a:r>
              <a:rPr lang="sv-SE" sz="2000" dirty="0" smtClean="0"/>
              <a:t>Investeringar i elnätet tas för </a:t>
            </a:r>
            <a:r>
              <a:rPr lang="sv-SE" sz="2000" dirty="0"/>
              <a:t>att maximera den totala effektiviteten</a:t>
            </a:r>
          </a:p>
          <a:p>
            <a:pPr marL="0" indent="0">
              <a:buNone/>
            </a:pPr>
            <a:endParaRPr lang="sv-SE" sz="800" dirty="0"/>
          </a:p>
          <a:p>
            <a:pPr marL="0" indent="0">
              <a:buNone/>
            </a:pPr>
            <a:r>
              <a:rPr lang="sv-SE" sz="2000" dirty="0" smtClean="0"/>
              <a:t>3. Hur påverkas resultaten om nätinvesteringar företas </a:t>
            </a:r>
            <a:r>
              <a:rPr lang="sv-SE" sz="2000" dirty="0"/>
              <a:t>utifrån nationella perspektiv?</a:t>
            </a:r>
          </a:p>
          <a:p>
            <a:pPr marL="0" indent="0">
              <a:buNone/>
            </a:pPr>
            <a:endParaRPr lang="sv-SE" sz="800" dirty="0"/>
          </a:p>
          <a:p>
            <a:pPr marL="0" indent="0">
              <a:buNone/>
            </a:pPr>
            <a:endParaRPr lang="sv-SE" sz="800" dirty="0"/>
          </a:p>
          <a:p>
            <a:endParaRPr lang="sv-SE" sz="2000" dirty="0" smtClean="0"/>
          </a:p>
        </p:txBody>
      </p:sp>
    </p:spTree>
    <p:extLst>
      <p:ext uri="{BB962C8B-B14F-4D97-AF65-F5344CB8AC3E}">
        <p14:creationId xmlns:p14="http://schemas.microsoft.com/office/powerpoint/2010/main" val="197115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140200" y="188913"/>
            <a:ext cx="4608513" cy="576262"/>
          </a:xfrm>
        </p:spPr>
        <p:txBody>
          <a:bodyPr/>
          <a:lstStyle/>
          <a:p>
            <a:pPr eaLnBrk="1" hangingPunct="1"/>
            <a:r>
              <a:rPr lang="sv-SE" sz="1400" dirty="0" smtClean="0"/>
              <a:t>Förnybar elproduktion och försörjningstrygghet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den 26 maj 2016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09638"/>
            <a:ext cx="8209284" cy="5471690"/>
          </a:xfrm>
        </p:spPr>
        <p:txBody>
          <a:bodyPr/>
          <a:lstStyle/>
          <a:p>
            <a:pPr marL="495300" indent="-495300" eaLnBrk="1" hangingPunct="1">
              <a:buFontTx/>
              <a:buNone/>
            </a:pPr>
            <a:endParaRPr lang="sv-SE" sz="2400" b="1" dirty="0" smtClean="0">
              <a:solidFill>
                <a:schemeClr val="accent1"/>
              </a:solidFill>
            </a:endParaRPr>
          </a:p>
          <a:p>
            <a:pPr marL="495300" indent="-495300" eaLnBrk="1" hangingPunct="1">
              <a:buFontTx/>
              <a:buNone/>
            </a:pPr>
            <a:endParaRPr lang="sv-SE" sz="2400" b="1" dirty="0">
              <a:solidFill>
                <a:schemeClr val="accent1"/>
              </a:solidFill>
            </a:endParaRPr>
          </a:p>
          <a:p>
            <a:pPr marL="495300" indent="-495300" eaLnBrk="1" hangingPunct="1">
              <a:buFontTx/>
              <a:buNone/>
            </a:pPr>
            <a:endParaRPr lang="sv-SE" sz="2400" b="1" dirty="0" smtClean="0">
              <a:solidFill>
                <a:schemeClr val="accent1"/>
              </a:solidFill>
            </a:endParaRPr>
          </a:p>
          <a:p>
            <a:pPr marL="495300" indent="-495300" eaLnBrk="1" hangingPunct="1">
              <a:buFontTx/>
              <a:buNone/>
            </a:pPr>
            <a:endParaRPr lang="sv-SE" sz="2400" b="1" dirty="0">
              <a:solidFill>
                <a:schemeClr val="accent1"/>
              </a:solidFill>
            </a:endParaRPr>
          </a:p>
          <a:p>
            <a:pPr marL="495300" indent="-495300" algn="ctr" eaLnBrk="1" hangingPunct="1">
              <a:buFontTx/>
              <a:buNone/>
            </a:pPr>
            <a:r>
              <a:rPr lang="sv-SE" sz="4800" b="1" dirty="0" smtClean="0">
                <a:solidFill>
                  <a:schemeClr val="accent1"/>
                </a:solidFill>
              </a:rPr>
              <a:t>FRÅGOR?</a:t>
            </a:r>
          </a:p>
        </p:txBody>
      </p:sp>
    </p:spTree>
    <p:extLst>
      <p:ext uri="{BB962C8B-B14F-4D97-AF65-F5344CB8AC3E}">
        <p14:creationId xmlns:p14="http://schemas.microsoft.com/office/powerpoint/2010/main" val="356748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UI Svensk Färg ver2">
  <a:themeElements>
    <a:clrScheme name="IUI Svensk Färg ver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3071B"/>
      </a:accent1>
      <a:accent2>
        <a:srgbClr val="60513A"/>
      </a:accent2>
      <a:accent3>
        <a:srgbClr val="FFFFFF"/>
      </a:accent3>
      <a:accent4>
        <a:srgbClr val="000000"/>
      </a:accent4>
      <a:accent5>
        <a:srgbClr val="D6AAAB"/>
      </a:accent5>
      <a:accent6>
        <a:srgbClr val="564934"/>
      </a:accent6>
      <a:hlink>
        <a:srgbClr val="828437"/>
      </a:hlink>
      <a:folHlink>
        <a:srgbClr val="CED898"/>
      </a:folHlink>
    </a:clrScheme>
    <a:fontScheme name="IUI Svensk Färg ver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UI Svensk Färg ver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3071B"/>
        </a:accent1>
        <a:accent2>
          <a:srgbClr val="60513A"/>
        </a:accent2>
        <a:accent3>
          <a:srgbClr val="FFFFFF"/>
        </a:accent3>
        <a:accent4>
          <a:srgbClr val="000000"/>
        </a:accent4>
        <a:accent5>
          <a:srgbClr val="D6AAAB"/>
        </a:accent5>
        <a:accent6>
          <a:srgbClr val="564934"/>
        </a:accent6>
        <a:hlink>
          <a:srgbClr val="828437"/>
        </a:hlink>
        <a:folHlink>
          <a:srgbClr val="CED89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IUI Svensk Färg ver2</Template>
  <TotalTime>5548</TotalTime>
  <Words>464</Words>
  <Application>Microsoft Office PowerPoint</Application>
  <PresentationFormat>Bildspel på skärmen (4:3)</PresentationFormat>
  <Paragraphs>82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IUI Svensk Färg ver2</vt:lpstr>
      <vt:lpstr>Förnybar elproduktion och nationell försörjningstrygghet på en integrerad europeisk elmarknad – En förstudie   Thomas Tangerås  Forskningsprogrammet Elmarknadens ekonomi www.ifn.se/forskning/forskningsprogrammet_elmarknadens_ekonomi</vt:lpstr>
      <vt:lpstr>Förnybar elproduktion och försörjningstrygghet den 26 maj 2016</vt:lpstr>
      <vt:lpstr>Förnybar elproduktion och försörjningstrygghet den 26 maj 2016</vt:lpstr>
      <vt:lpstr>Förnybar elproduktion och försörjningstrygghet den 26 maj 2016</vt:lpstr>
      <vt:lpstr>Förnybar elproduktion och försörjningstrygghet den 26 maj 2016</vt:lpstr>
      <vt:lpstr>Förnybar elproduktion och försörjningstrygghet den 26 maj 2016</vt:lpstr>
      <vt:lpstr>Förnybar elproduktion och försörjningstrygghet den 26 maj 2016</vt:lpstr>
      <vt:lpstr>Förnybar elproduktion och försörjningstrygghet den 26 maj 2016</vt:lpstr>
    </vt:vector>
  </TitlesOfParts>
  <Company>IUI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Sofia Strömberg</dc:creator>
  <cp:lastModifiedBy>Thomas Tangerås</cp:lastModifiedBy>
  <cp:revision>666</cp:revision>
  <cp:lastPrinted>2014-01-14T13:57:52Z</cp:lastPrinted>
  <dcterms:created xsi:type="dcterms:W3CDTF">2006-05-15T14:04:06Z</dcterms:created>
  <dcterms:modified xsi:type="dcterms:W3CDTF">2016-05-25T08:01:31Z</dcterms:modified>
</cp:coreProperties>
</file>